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slides/slide4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xlsx" ContentType="application/vnd.openxmlformats-officedocument.spreadsheetml.sheet"/>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charts/chart1.xml" ContentType="application/vnd.openxmlformats-officedocument.drawingml.chart+xml"/>
  <Override PartName="/ppt/charts/chart2.xml" ContentType="application/vnd.openxmlformats-officedocument.drawingml.char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Default Extension="jpeg" ContentType="image/jpeg"/>
  <Override PartName="/ppt/slideLayouts/slideLayout3.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sldIdLst>
    <p:sldId id="256" r:id="rId2"/>
    <p:sldId id="257" r:id="rId3"/>
    <p:sldId id="260" r:id="rId4"/>
    <p:sldId id="261" r:id="rId5"/>
    <p:sldId id="294" r:id="rId6"/>
    <p:sldId id="295" r:id="rId7"/>
    <p:sldId id="290" r:id="rId8"/>
    <p:sldId id="258" r:id="rId9"/>
    <p:sldId id="259" r:id="rId10"/>
    <p:sldId id="296" r:id="rId11"/>
    <p:sldId id="266" r:id="rId12"/>
    <p:sldId id="262" r:id="rId13"/>
    <p:sldId id="263" r:id="rId14"/>
    <p:sldId id="264" r:id="rId15"/>
    <p:sldId id="265" r:id="rId16"/>
    <p:sldId id="288" r:id="rId17"/>
    <p:sldId id="267" r:id="rId18"/>
    <p:sldId id="268" r:id="rId19"/>
    <p:sldId id="269" r:id="rId20"/>
    <p:sldId id="270" r:id="rId21"/>
    <p:sldId id="271" r:id="rId22"/>
    <p:sldId id="272" r:id="rId23"/>
    <p:sldId id="273" r:id="rId24"/>
    <p:sldId id="274" r:id="rId25"/>
    <p:sldId id="276" r:id="rId26"/>
    <p:sldId id="277" r:id="rId27"/>
    <p:sldId id="292" r:id="rId28"/>
    <p:sldId id="293" r:id="rId29"/>
    <p:sldId id="278" r:id="rId30"/>
    <p:sldId id="279" r:id="rId31"/>
    <p:sldId id="280" r:id="rId32"/>
    <p:sldId id="283" r:id="rId33"/>
    <p:sldId id="289" r:id="rId34"/>
    <p:sldId id="281" r:id="rId35"/>
    <p:sldId id="282" r:id="rId36"/>
    <p:sldId id="284" r:id="rId37"/>
    <p:sldId id="285" r:id="rId38"/>
    <p:sldId id="286" r:id="rId39"/>
    <p:sldId id="287" r:id="rId40"/>
    <p:sldId id="291" r:id="rId41"/>
  </p:sldIdLst>
  <p:sldSz cx="9144000" cy="6858000" type="screen4x3"/>
  <p:notesSz cx="6858000" cy="9144000"/>
  <p:defaultText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Estilo medio 2 - Énfasis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73A0DAA-6AF3-43AB-8588-CEC1D06C72B9}" styleName="Estilo medio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7DF18680-E054-41AD-8BC1-D1AEF772440D}" styleName="Estilo medio 2 - Énfasis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405" autoAdjust="0"/>
    <p:restoredTop sz="94660"/>
  </p:normalViewPr>
  <p:slideViewPr>
    <p:cSldViewPr>
      <p:cViewPr>
        <p:scale>
          <a:sx n="80" d="100"/>
          <a:sy n="80" d="100"/>
        </p:scale>
        <p:origin x="-834" y="16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s>
</file>

<file path=ppt/charts/_rels/chart1.xml.rels><?xml version="1.0" encoding="UTF-8" standalone="yes"?>
<Relationships xmlns="http://schemas.openxmlformats.org/package/2006/relationships"><Relationship Id="rId1" Type="http://schemas.openxmlformats.org/officeDocument/2006/relationships/package" Target="../embeddings/Hoja_de_c_lculo_de_Microsoft_Office_Excel1.xlsx"/></Relationships>
</file>

<file path=ppt/charts/_rels/chart2.xml.rels><?xml version="1.0" encoding="UTF-8" standalone="yes"?>
<Relationships xmlns="http://schemas.openxmlformats.org/package/2006/relationships"><Relationship Id="rId1" Type="http://schemas.openxmlformats.org/officeDocument/2006/relationships/package" Target="../embeddings/Hoja_de_c_lculo_de_Microsoft_Office_Excel2.xlsx"/></Relationships>
</file>

<file path=ppt/charts/chart1.xml><?xml version="1.0" encoding="utf-8"?>
<c:chartSpace xmlns:c="http://schemas.openxmlformats.org/drawingml/2006/chart" xmlns:a="http://schemas.openxmlformats.org/drawingml/2006/main" xmlns:r="http://schemas.openxmlformats.org/officeDocument/2006/relationships">
  <c:date1904 val="1"/>
  <c:lang val="es-MX"/>
  <c:chart>
    <c:view3D>
      <c:rAngAx val="1"/>
    </c:view3D>
    <c:plotArea>
      <c:layout/>
      <c:bar3DChart>
        <c:barDir val="col"/>
        <c:grouping val="clustered"/>
        <c:ser>
          <c:idx val="0"/>
          <c:order val="0"/>
          <c:tx>
            <c:strRef>
              <c:f>Hoja1!$B$1</c:f>
              <c:strCache>
                <c:ptCount val="1"/>
                <c:pt idx="0">
                  <c:v>Hombres</c:v>
                </c:pt>
              </c:strCache>
            </c:strRef>
          </c:tx>
          <c:cat>
            <c:strRef>
              <c:f>Hoja1!$A$2:$A$5</c:f>
              <c:strCache>
                <c:ptCount val="4"/>
                <c:pt idx="0">
                  <c:v>Consumo diario Qro.</c:v>
                </c:pt>
                <c:pt idx="1">
                  <c:v>Bebedores altos Qro.</c:v>
                </c:pt>
                <c:pt idx="2">
                  <c:v>Consumo diario Nacional</c:v>
                </c:pt>
                <c:pt idx="3">
                  <c:v>Bebedores altos Nacional</c:v>
                </c:pt>
              </c:strCache>
            </c:strRef>
          </c:cat>
          <c:val>
            <c:numRef>
              <c:f>Hoja1!$B$2:$B$5</c:f>
              <c:numCache>
                <c:formatCode>0.00%</c:formatCode>
                <c:ptCount val="4"/>
                <c:pt idx="0" formatCode="0%">
                  <c:v>4.0000000000000042E-2</c:v>
                </c:pt>
                <c:pt idx="1">
                  <c:v>0.45900000000000002</c:v>
                </c:pt>
                <c:pt idx="2">
                  <c:v>1.4999999999999998E-2</c:v>
                </c:pt>
                <c:pt idx="3">
                  <c:v>0.3910000000000004</c:v>
                </c:pt>
              </c:numCache>
            </c:numRef>
          </c:val>
        </c:ser>
        <c:ser>
          <c:idx val="1"/>
          <c:order val="1"/>
          <c:tx>
            <c:strRef>
              <c:f>Hoja1!$C$1</c:f>
              <c:strCache>
                <c:ptCount val="1"/>
                <c:pt idx="0">
                  <c:v>Mujeres</c:v>
                </c:pt>
              </c:strCache>
            </c:strRef>
          </c:tx>
          <c:cat>
            <c:strRef>
              <c:f>Hoja1!$A$2:$A$5</c:f>
              <c:strCache>
                <c:ptCount val="4"/>
                <c:pt idx="0">
                  <c:v>Consumo diario Qro.</c:v>
                </c:pt>
                <c:pt idx="1">
                  <c:v>Bebedores altos Qro.</c:v>
                </c:pt>
                <c:pt idx="2">
                  <c:v>Consumo diario Nacional</c:v>
                </c:pt>
                <c:pt idx="3">
                  <c:v>Bebedores altos Nacional</c:v>
                </c:pt>
              </c:strCache>
            </c:strRef>
          </c:cat>
          <c:val>
            <c:numRef>
              <c:f>Hoja1!$C$2:$C$5</c:f>
              <c:numCache>
                <c:formatCode>0.00%</c:formatCode>
                <c:ptCount val="4"/>
                <c:pt idx="0">
                  <c:v>3.0000000000000048E-3</c:v>
                </c:pt>
                <c:pt idx="1">
                  <c:v>0.17800000000000013</c:v>
                </c:pt>
                <c:pt idx="2">
                  <c:v>2.0000000000000022E-3</c:v>
                </c:pt>
                <c:pt idx="3">
                  <c:v>0.15100000000000013</c:v>
                </c:pt>
              </c:numCache>
            </c:numRef>
          </c:val>
        </c:ser>
        <c:shape val="box"/>
        <c:axId val="80518144"/>
        <c:axId val="80532224"/>
        <c:axId val="0"/>
      </c:bar3DChart>
      <c:catAx>
        <c:axId val="80518144"/>
        <c:scaling>
          <c:orientation val="minMax"/>
        </c:scaling>
        <c:axPos val="b"/>
        <c:tickLblPos val="nextTo"/>
        <c:crossAx val="80532224"/>
        <c:crosses val="autoZero"/>
        <c:auto val="1"/>
        <c:lblAlgn val="ctr"/>
        <c:lblOffset val="100"/>
      </c:catAx>
      <c:valAx>
        <c:axId val="80532224"/>
        <c:scaling>
          <c:orientation val="minMax"/>
        </c:scaling>
        <c:axPos val="l"/>
        <c:majorGridlines/>
        <c:numFmt formatCode="0%" sourceLinked="1"/>
        <c:tickLblPos val="nextTo"/>
        <c:crossAx val="80518144"/>
        <c:crosses val="autoZero"/>
        <c:crossBetween val="between"/>
      </c:valAx>
    </c:plotArea>
    <c:legend>
      <c:legendPos val="r"/>
      <c:layout/>
    </c:legend>
    <c:plotVisOnly val="1"/>
  </c:chart>
  <c:txPr>
    <a:bodyPr/>
    <a:lstStyle/>
    <a:p>
      <a:pPr>
        <a:defRPr sz="1800"/>
      </a:pPr>
      <a:endParaRPr lang="es-MX"/>
    </a:p>
  </c:txPr>
  <c:externalData r:id="rId1"/>
</c:chartSpace>
</file>

<file path=ppt/charts/chart2.xml><?xml version="1.0" encoding="utf-8"?>
<c:chartSpace xmlns:c="http://schemas.openxmlformats.org/drawingml/2006/chart" xmlns:a="http://schemas.openxmlformats.org/drawingml/2006/main" xmlns:r="http://schemas.openxmlformats.org/officeDocument/2006/relationships">
  <c:date1904 val="1"/>
  <c:lang val="es-MX"/>
  <c:chart>
    <c:view3D>
      <c:rAngAx val="1"/>
    </c:view3D>
    <c:plotArea>
      <c:layout/>
      <c:bar3DChart>
        <c:barDir val="col"/>
        <c:grouping val="clustered"/>
        <c:ser>
          <c:idx val="0"/>
          <c:order val="0"/>
          <c:tx>
            <c:strRef>
              <c:f>Hoja1!$B$1</c:f>
              <c:strCache>
                <c:ptCount val="1"/>
                <c:pt idx="0">
                  <c:v>Hombres</c:v>
                </c:pt>
              </c:strCache>
            </c:strRef>
          </c:tx>
          <c:cat>
            <c:strRef>
              <c:f>Hoja1!$A$2:$A$5</c:f>
              <c:strCache>
                <c:ptCount val="4"/>
                <c:pt idx="0">
                  <c:v>Consuetudinario Qro.</c:v>
                </c:pt>
                <c:pt idx="1">
                  <c:v>Abuso/dependecia Qro.</c:v>
                </c:pt>
                <c:pt idx="2">
                  <c:v>Consuetudinario Na.</c:v>
                </c:pt>
                <c:pt idx="3">
                  <c:v>Abuso/dependencia Na.</c:v>
                </c:pt>
              </c:strCache>
            </c:strRef>
          </c:cat>
          <c:val>
            <c:numRef>
              <c:f>Hoja1!$B$2:$B$5</c:f>
              <c:numCache>
                <c:formatCode>0.00%</c:formatCode>
                <c:ptCount val="4"/>
                <c:pt idx="0">
                  <c:v>0.126</c:v>
                </c:pt>
                <c:pt idx="1">
                  <c:v>0.14100000000000001</c:v>
                </c:pt>
                <c:pt idx="2">
                  <c:v>9.300000000000011E-2</c:v>
                </c:pt>
                <c:pt idx="3">
                  <c:v>9.7000000000000003E-2</c:v>
                </c:pt>
              </c:numCache>
            </c:numRef>
          </c:val>
        </c:ser>
        <c:ser>
          <c:idx val="1"/>
          <c:order val="1"/>
          <c:tx>
            <c:strRef>
              <c:f>Hoja1!$C$1</c:f>
              <c:strCache>
                <c:ptCount val="1"/>
                <c:pt idx="0">
                  <c:v>Mujeres</c:v>
                </c:pt>
              </c:strCache>
            </c:strRef>
          </c:tx>
          <c:cat>
            <c:strRef>
              <c:f>Hoja1!$A$2:$A$5</c:f>
              <c:strCache>
                <c:ptCount val="4"/>
                <c:pt idx="0">
                  <c:v>Consuetudinario Qro.</c:v>
                </c:pt>
                <c:pt idx="1">
                  <c:v>Abuso/dependecia Qro.</c:v>
                </c:pt>
                <c:pt idx="2">
                  <c:v>Consuetudinario Na.</c:v>
                </c:pt>
                <c:pt idx="3">
                  <c:v>Abuso/dependencia Na.</c:v>
                </c:pt>
              </c:strCache>
            </c:strRef>
          </c:cat>
          <c:val>
            <c:numRef>
              <c:f>Hoja1!$C$2:$C$5</c:f>
              <c:numCache>
                <c:formatCode>0.00%</c:formatCode>
                <c:ptCount val="4"/>
                <c:pt idx="0">
                  <c:v>2.5000000000000001E-2</c:v>
                </c:pt>
                <c:pt idx="1">
                  <c:v>3.6999999999999998E-2</c:v>
                </c:pt>
                <c:pt idx="2">
                  <c:v>1.6000000000000018E-2</c:v>
                </c:pt>
                <c:pt idx="3">
                  <c:v>1.7000000000000001E-2</c:v>
                </c:pt>
              </c:numCache>
            </c:numRef>
          </c:val>
        </c:ser>
        <c:shape val="box"/>
        <c:axId val="80958592"/>
        <c:axId val="80960128"/>
        <c:axId val="0"/>
      </c:bar3DChart>
      <c:catAx>
        <c:axId val="80958592"/>
        <c:scaling>
          <c:orientation val="minMax"/>
        </c:scaling>
        <c:axPos val="b"/>
        <c:tickLblPos val="nextTo"/>
        <c:crossAx val="80960128"/>
        <c:crosses val="autoZero"/>
        <c:auto val="1"/>
        <c:lblAlgn val="ctr"/>
        <c:lblOffset val="100"/>
      </c:catAx>
      <c:valAx>
        <c:axId val="80960128"/>
        <c:scaling>
          <c:orientation val="minMax"/>
        </c:scaling>
        <c:axPos val="l"/>
        <c:majorGridlines/>
        <c:numFmt formatCode="0.00%" sourceLinked="1"/>
        <c:tickLblPos val="nextTo"/>
        <c:crossAx val="80958592"/>
        <c:crosses val="autoZero"/>
        <c:crossBetween val="between"/>
      </c:valAx>
    </c:plotArea>
    <c:legend>
      <c:legendPos val="r"/>
      <c:layout/>
    </c:legend>
    <c:plotVisOnly val="1"/>
  </c:chart>
  <c:txPr>
    <a:bodyPr/>
    <a:lstStyle/>
    <a:p>
      <a:pPr>
        <a:defRPr sz="1800"/>
      </a:pPr>
      <a:endParaRPr lang="es-MX"/>
    </a:p>
  </c:txPr>
  <c:externalData r:id="rId1"/>
</c:chartSpace>
</file>

<file path=ppt/media/image1.jpeg>
</file>

<file path=ppt/media/image2.jpeg>
</file>

<file path=ppt/media/image3.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8" name="7 Título"/>
          <p:cNvSpPr>
            <a:spLocks noGrp="1"/>
          </p:cNvSpPr>
          <p:nvPr>
            <p:ph type="ctrTitle"/>
          </p:nvPr>
        </p:nvSpPr>
        <p:spPr>
          <a:xfrm>
            <a:off x="422030" y="1371600"/>
            <a:ext cx="8229600" cy="1828800"/>
          </a:xfrm>
        </p:spPr>
        <p:txBody>
          <a:bodyPr vert="horz" lIns="45720" tIns="0" rIns="45720" bIns="0" anchor="b">
            <a:normAutofit/>
            <a:scene3d>
              <a:camera prst="orthographicFront"/>
              <a:lightRig rig="soft" dir="t">
                <a:rot lat="0" lon="0" rev="17220000"/>
              </a:lightRig>
            </a:scene3d>
            <a:sp3d prstMaterial="softEdge">
              <a:bevelT w="38100" h="38100"/>
            </a:sp3d>
          </a:bodyPr>
          <a:lstStyle>
            <a:lvl1pPr>
              <a:defRPr sz="4800" b="1" cap="all"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27000" dist="200000" dir="2700000" algn="tl" rotWithShape="0">
                    <a:srgbClr val="000000">
                      <a:alpha val="30000"/>
                    </a:srgbClr>
                  </a:outerShdw>
                </a:effectLst>
              </a:defRPr>
            </a:lvl1pPr>
          </a:lstStyle>
          <a:p>
            <a:r>
              <a:rPr kumimoji="0" lang="es-ES" smtClean="0"/>
              <a:t>Haga clic para modificar el estilo de título del patrón</a:t>
            </a:r>
            <a:endParaRPr kumimoji="0" lang="en-US"/>
          </a:p>
        </p:txBody>
      </p:sp>
      <p:sp>
        <p:nvSpPr>
          <p:cNvPr id="28" name="27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17" name="16 Marcador de pie de página"/>
          <p:cNvSpPr>
            <a:spLocks noGrp="1"/>
          </p:cNvSpPr>
          <p:nvPr>
            <p:ph type="ftr" sz="quarter" idx="11"/>
          </p:nvPr>
        </p:nvSpPr>
        <p:spPr/>
        <p:txBody>
          <a:bodyPr/>
          <a:lstStyle/>
          <a:p>
            <a:endParaRPr lang="es-MX"/>
          </a:p>
        </p:txBody>
      </p:sp>
      <p:sp>
        <p:nvSpPr>
          <p:cNvPr id="29" name="28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
        <p:nvSpPr>
          <p:cNvPr id="9" name="8 Subtítulo"/>
          <p:cNvSpPr>
            <a:spLocks noGrp="1"/>
          </p:cNvSpPr>
          <p:nvPr>
            <p:ph type="subTitle" idx="1"/>
          </p:nvPr>
        </p:nvSpPr>
        <p:spPr>
          <a:xfrm>
            <a:off x="1371600" y="3331698"/>
            <a:ext cx="6400800" cy="1752600"/>
          </a:xfrm>
        </p:spPr>
        <p:txBody>
          <a:bodyPr/>
          <a:lstStyle>
            <a:lvl1pPr marL="0" indent="0" algn="ct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 smtClean="0"/>
              <a:t>Haga clic para modificar el estilo de subtítulo del patrón</a:t>
            </a:r>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274638"/>
            <a:ext cx="6019800" cy="5851525"/>
          </a:xfrm>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contenido"/>
          <p:cNvSpPr>
            <a:spLocks noGrp="1"/>
          </p:cNvSpPr>
          <p:nvPr>
            <p:ph idx="1"/>
          </p:nvPr>
        </p:nvSpPr>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bg>
      <p:bgRef idx="1003">
        <a:schemeClr val="bg2"/>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1600200" y="609600"/>
            <a:ext cx="7086600" cy="1828800"/>
          </a:xfrm>
        </p:spPr>
        <p:txBody>
          <a:bodyPr vert="horz" bIns="0" anchor="b">
            <a:noAutofit/>
            <a:scene3d>
              <a:camera prst="orthographicFront"/>
              <a:lightRig rig="soft" dir="t">
                <a:rot lat="0" lon="0" rev="17220000"/>
              </a:lightRig>
            </a:scene3d>
            <a:sp3d prstMaterial="softEdge">
              <a:bevelT w="38100" h="38100"/>
              <a:contourClr>
                <a:schemeClr val="tx2">
                  <a:shade val="50000"/>
                </a:schemeClr>
              </a:contourClr>
            </a:sp3d>
          </a:bodyPr>
          <a:lstStyle>
            <a:lvl1pPr algn="l" rtl="0">
              <a:spcBef>
                <a:spcPct val="0"/>
              </a:spcBef>
              <a:buNone/>
              <a:defRPr sz="4800" b="1" cap="none" baseline="0">
                <a:ln w="6350">
                  <a:noFill/>
                </a:ln>
                <a:solidFill>
                  <a:schemeClr val="accent1">
                    <a:tint val="90000"/>
                    <a:satMod val="120000"/>
                  </a:schemeClr>
                </a:solidFill>
                <a:effectLst>
                  <a:outerShdw blurRad="114300" dist="101600" dir="2700000" algn="tl" rotWithShape="0">
                    <a:srgbClr val="000000">
                      <a:alpha val="40000"/>
                    </a:srgbClr>
                  </a:outerShdw>
                </a:effectLst>
                <a:latin typeface="+mj-lt"/>
                <a:ea typeface="+mj-ea"/>
                <a:cs typeface="+mj-cs"/>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1600200" y="2507786"/>
            <a:ext cx="7086600" cy="1509712"/>
          </a:xfrm>
        </p:spPr>
        <p:txBody>
          <a:bodyPr anchor="t"/>
          <a:lstStyle>
            <a:lvl1pPr marL="73152" indent="0" algn="l">
              <a:buNone/>
              <a:defRPr sz="20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a:xfrm>
            <a:off x="7924800" y="6416675"/>
            <a:ext cx="762000" cy="365125"/>
          </a:xfrm>
        </p:spPr>
        <p:txBody>
          <a:bodyPr/>
          <a:lstStyle/>
          <a:p>
            <a:fld id="{54390088-D816-4664-8D52-4A278809F57D}" type="slidenum">
              <a:rPr lang="es-MX" smtClean="0"/>
              <a:pPr/>
              <a:t>‹Nº›</a:t>
            </a:fld>
            <a:endParaRPr lang="es-MX"/>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contenido"/>
          <p:cNvSpPr>
            <a:spLocks noGrp="1"/>
          </p:cNvSpPr>
          <p:nvPr>
            <p:ph sz="half" idx="1"/>
          </p:nvPr>
        </p:nvSpPr>
        <p:spPr>
          <a:xfrm>
            <a:off x="457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8229600" cy="1143000"/>
          </a:xfrm>
        </p:spPr>
        <p:txBody>
          <a:bodyPr anchor="ctr"/>
          <a:lstStyle>
            <a:lvl1pPr>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457200" y="1535112"/>
            <a:ext cx="4040188"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4" name="3 Marcador de texto"/>
          <p:cNvSpPr>
            <a:spLocks noGrp="1"/>
          </p:cNvSpPr>
          <p:nvPr>
            <p:ph type="body" sz="half" idx="3"/>
          </p:nvPr>
        </p:nvSpPr>
        <p:spPr>
          <a:xfrm>
            <a:off x="4645025" y="1535112"/>
            <a:ext cx="4041775"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5" name="4 Marcador de contenido"/>
          <p:cNvSpPr>
            <a:spLocks noGrp="1"/>
          </p:cNvSpPr>
          <p:nvPr>
            <p:ph sz="quarter" idx="2"/>
          </p:nvPr>
        </p:nvSpPr>
        <p:spPr>
          <a:xfrm>
            <a:off x="457200" y="2362200"/>
            <a:ext cx="4040188"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5 Marcador de contenido"/>
          <p:cNvSpPr>
            <a:spLocks noGrp="1"/>
          </p:cNvSpPr>
          <p:nvPr>
            <p:ph sz="quarter" idx="4"/>
          </p:nvPr>
        </p:nvSpPr>
        <p:spPr>
          <a:xfrm>
            <a:off x="4645025" y="2362200"/>
            <a:ext cx="4041775"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8" name="7 Marcador de pie de página"/>
          <p:cNvSpPr>
            <a:spLocks noGrp="1"/>
          </p:cNvSpPr>
          <p:nvPr>
            <p:ph type="ftr" sz="quarter" idx="11"/>
          </p:nvPr>
        </p:nvSpPr>
        <p:spPr/>
        <p:txBody>
          <a:bodyPr/>
          <a:lstStyle/>
          <a:p>
            <a:endParaRPr lang="es-MX"/>
          </a:p>
        </p:txBody>
      </p:sp>
      <p:sp>
        <p:nvSpPr>
          <p:cNvPr id="9" name="8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4" name="3 Marcador de pie de página"/>
          <p:cNvSpPr>
            <a:spLocks noGrp="1"/>
          </p:cNvSpPr>
          <p:nvPr>
            <p:ph type="ftr" sz="quarter" idx="11"/>
          </p:nvPr>
        </p:nvSpPr>
        <p:spPr/>
        <p:txBody>
          <a:bodyPr/>
          <a:lstStyle/>
          <a:p>
            <a:endParaRPr lang="es-MX"/>
          </a:p>
        </p:txBody>
      </p:sp>
      <p:sp>
        <p:nvSpPr>
          <p:cNvPr id="5" name="4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3" name="2 Marcador de pie de página"/>
          <p:cNvSpPr>
            <a:spLocks noGrp="1"/>
          </p:cNvSpPr>
          <p:nvPr>
            <p:ph type="ftr" sz="quarter" idx="11"/>
          </p:nvPr>
        </p:nvSpPr>
        <p:spPr/>
        <p:txBody>
          <a:bodyPr/>
          <a:lstStyle/>
          <a:p>
            <a:endParaRPr lang="es-MX"/>
          </a:p>
        </p:txBody>
      </p:sp>
      <p:sp>
        <p:nvSpPr>
          <p:cNvPr id="4" name="3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vert="horz" anchor="b">
            <a:normAutofit/>
            <a:sp3d prstMaterial="softEdge"/>
          </a:bodyPr>
          <a:lstStyle>
            <a:lvl1pPr algn="l">
              <a:buNone/>
              <a:defRPr sz="2200" b="0">
                <a:ln w="6350">
                  <a:noFill/>
                </a:ln>
                <a:solidFill>
                  <a:schemeClr val="accent1">
                    <a:tint val="73000"/>
                    <a:satMod val="180000"/>
                  </a:schemeClr>
                </a:solidFill>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457200" y="1524000"/>
            <a:ext cx="3008313" cy="4602163"/>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s-ES" smtClean="0"/>
              <a:t>Haga clic para modificar el estilo de texto del patrón</a:t>
            </a:r>
          </a:p>
        </p:txBody>
      </p:sp>
      <p:sp>
        <p:nvSpPr>
          <p:cNvPr id="4" name="3 Marcador de contenido"/>
          <p:cNvSpPr>
            <a:spLocks noGrp="1"/>
          </p:cNvSpPr>
          <p:nvPr>
            <p:ph sz="half" idx="1"/>
          </p:nvPr>
        </p:nvSpPr>
        <p:spPr>
          <a:xfrm>
            <a:off x="3575050" y="273050"/>
            <a:ext cx="5111750" cy="5853113"/>
          </a:xfrm>
        </p:spPr>
        <p:txBody>
          <a:bodyPr/>
          <a:lstStyle>
            <a:lvl1pPr>
              <a:defRPr sz="2600"/>
            </a:lvl1pPr>
            <a:lvl2pPr>
              <a:defRPr sz="2400"/>
            </a:lvl2pPr>
            <a:lvl3pPr>
              <a:defRPr sz="2200"/>
            </a:lvl3pPr>
            <a:lvl4pPr>
              <a:defRPr sz="20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828800" y="609600"/>
            <a:ext cx="5486400" cy="522288"/>
          </a:xfrm>
        </p:spPr>
        <p:txBody>
          <a:bodyPr lIns="45720" rIns="45720" bIns="0" anchor="b">
            <a:sp3d prstMaterial="softEdge"/>
          </a:bodyPr>
          <a:lstStyle>
            <a:lvl1pPr algn="ctr">
              <a:buNone/>
              <a:defRPr sz="2000" b="1"/>
            </a:lvl1pPr>
          </a:lstStyle>
          <a:p>
            <a:r>
              <a:rPr kumimoji="0" lang="es-ES" smtClean="0"/>
              <a:t>Haga clic para modificar el estilo de título del patrón</a:t>
            </a:r>
            <a:endParaRPr kumimoji="0" lang="en-US"/>
          </a:p>
        </p:txBody>
      </p:sp>
      <p:sp>
        <p:nvSpPr>
          <p:cNvPr id="3" name="2 Marcador de posición de imagen"/>
          <p:cNvSpPr>
            <a:spLocks noGrp="1"/>
          </p:cNvSpPr>
          <p:nvPr>
            <p:ph type="pic" idx="1"/>
          </p:nvPr>
        </p:nvSpPr>
        <p:spPr>
          <a:xfrm>
            <a:off x="1828800" y="1831975"/>
            <a:ext cx="5486400" cy="3962400"/>
          </a:xfrm>
          <a:solidFill>
            <a:schemeClr val="bg2"/>
          </a:solidFill>
          <a:ln w="44450" cap="sq" cmpd="sng" algn="ctr">
            <a:solidFill>
              <a:srgbClr val="FFFFFF"/>
            </a:solidFill>
            <a:prstDash val="solid"/>
            <a:miter lim="800000"/>
          </a:ln>
          <a:effectLst>
            <a:outerShdw blurRad="190500" dist="228600" dir="2700000" sy="90000">
              <a:srgbClr val="000000">
                <a:alpha val="25000"/>
              </a:srgbClr>
            </a:outerShdw>
          </a:effectLst>
          <a:scene3d>
            <a:camera prst="orthographicFront">
              <a:rot lat="0" lon="0" rev="0"/>
            </a:camera>
            <a:lightRig rig="balanced" dir="tr">
              <a:rot lat="0" lon="0" rev="2700000"/>
            </a:lightRig>
          </a:scene3d>
          <a:sp3d prstMaterial="matte">
            <a:contourClr>
              <a:schemeClr val="tx2">
                <a:shade val="50000"/>
              </a:schemeClr>
            </a:contourClr>
          </a:sp3d>
        </p:spPr>
        <p:style>
          <a:lnRef idx="3">
            <a:schemeClr val="lt1"/>
          </a:lnRef>
          <a:fillRef idx="1">
            <a:schemeClr val="accent1"/>
          </a:fillRef>
          <a:effectRef idx="1">
            <a:schemeClr val="accent1"/>
          </a:effectRef>
          <a:fontRef idx="minor">
            <a:schemeClr val="lt1"/>
          </a:fontRef>
        </p:style>
        <p:txBody>
          <a:bodyPr anchor="t"/>
          <a:lstStyle>
            <a:lvl1pPr indent="0">
              <a:buNone/>
              <a:defRPr sz="3200"/>
            </a:lvl1pPr>
          </a:lstStyle>
          <a:p>
            <a:pPr marL="0" algn="l" rtl="0" eaLnBrk="1" latinLnBrk="0" hangingPunct="1"/>
            <a:r>
              <a:rPr kumimoji="0" lang="es-ES" smtClean="0">
                <a:solidFill>
                  <a:schemeClr val="lt1"/>
                </a:solidFill>
                <a:latin typeface="+mn-lt"/>
                <a:ea typeface="+mn-ea"/>
                <a:cs typeface="+mn-cs"/>
              </a:rPr>
              <a:t>Haga clic en el icono para agregar una imagen</a:t>
            </a:r>
            <a:endParaRPr kumimoji="0" lang="en-US" dirty="0">
              <a:solidFill>
                <a:schemeClr val="lt1"/>
              </a:solidFill>
              <a:latin typeface="+mn-lt"/>
              <a:ea typeface="+mn-ea"/>
              <a:cs typeface="+mn-cs"/>
            </a:endParaRPr>
          </a:p>
        </p:txBody>
      </p:sp>
      <p:sp>
        <p:nvSpPr>
          <p:cNvPr id="4" name="3 Marcador de texto"/>
          <p:cNvSpPr>
            <a:spLocks noGrp="1"/>
          </p:cNvSpPr>
          <p:nvPr>
            <p:ph type="body" sz="half" idx="2"/>
          </p:nvPr>
        </p:nvSpPr>
        <p:spPr>
          <a:xfrm>
            <a:off x="1828800" y="1166787"/>
            <a:ext cx="5486400" cy="530352"/>
          </a:xfrm>
        </p:spPr>
        <p:txBody>
          <a:bodyPr lIns="45720" tIns="45720" rIns="45720" anchor="t"/>
          <a:lstStyle>
            <a:lvl1pPr marL="0" indent="0" algn="ctr">
              <a:buNone/>
              <a:defRPr sz="1400"/>
            </a:lvl1pPr>
            <a:lvl2pPr>
              <a:defRPr sz="1200"/>
            </a:lvl2pPr>
            <a:lvl3pPr>
              <a:defRPr sz="1000"/>
            </a:lvl3pPr>
            <a:lvl4pPr>
              <a:defRPr sz="900"/>
            </a:lvl4pPr>
            <a:lvl5pPr>
              <a:defRPr sz="900"/>
            </a:lvl5pPr>
          </a:lstStyle>
          <a:p>
            <a:pPr lvl="0" eaLnBrk="1" latinLnBrk="0" hangingPunct="1"/>
            <a:r>
              <a:rPr kumimoji="0" lang="es-ES" smtClean="0"/>
              <a:t>Haga clic para modificar el estilo de texto del patrón</a:t>
            </a:r>
          </a:p>
        </p:txBody>
      </p:sp>
      <p:sp>
        <p:nvSpPr>
          <p:cNvPr id="5" name="4 Marcador de fecha"/>
          <p:cNvSpPr>
            <a:spLocks noGrp="1"/>
          </p:cNvSpPr>
          <p:nvPr>
            <p:ph type="dt" sz="half" idx="10"/>
          </p:nvPr>
        </p:nvSpPr>
        <p:spPr/>
        <p:txBody>
          <a:bodyPr/>
          <a:lstStyle/>
          <a:p>
            <a:fld id="{784A97FB-86AE-430E-91C0-6725E454DDB7}" type="datetimeFigureOut">
              <a:rPr lang="es-MX" smtClean="0"/>
              <a:pPr/>
              <a:t>07/11/2010</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54390088-D816-4664-8D52-4A278809F57D}" type="slidenum">
              <a:rPr lang="es-MX" smtClean="0"/>
              <a:pPr/>
              <a:t>‹Nº›</a:t>
            </a:fld>
            <a:endParaRPr lang="es-MX"/>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2" name="21 Marcador de título"/>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rot lat="0" lon="0" rev="16800000"/>
              </a:lightRig>
            </a:scene3d>
            <a:sp3d prstMaterial="softEdge">
              <a:bevelT w="38100" h="38100"/>
            </a:sp3d>
          </a:bodyPr>
          <a:lstStyle/>
          <a:p>
            <a:r>
              <a:rPr kumimoji="0" lang="es-ES" smtClean="0"/>
              <a:t>Haga clic para modificar el estilo de título del patrón</a:t>
            </a:r>
            <a:endParaRPr kumimoji="0" lang="en-US"/>
          </a:p>
        </p:txBody>
      </p:sp>
      <p:sp>
        <p:nvSpPr>
          <p:cNvPr id="13" name="12 Marcador de texto"/>
          <p:cNvSpPr>
            <a:spLocks noGrp="1"/>
          </p:cNvSpPr>
          <p:nvPr>
            <p:ph type="body" idx="1"/>
          </p:nvPr>
        </p:nvSpPr>
        <p:spPr>
          <a:xfrm>
            <a:off x="457200" y="1600200"/>
            <a:ext cx="8229600" cy="4709160"/>
          </a:xfrm>
          <a:prstGeom prst="rect">
            <a:avLst/>
          </a:prstGeom>
        </p:spPr>
        <p:txBody>
          <a:bodyPr vert="horz">
            <a:normAutofit/>
          </a:bodyPr>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4" name="13 Marcador de fecha"/>
          <p:cNvSpPr>
            <a:spLocks noGrp="1"/>
          </p:cNvSpPr>
          <p:nvPr>
            <p:ph type="dt" sz="half" idx="2"/>
          </p:nvPr>
        </p:nvSpPr>
        <p:spPr>
          <a:xfrm>
            <a:off x="457200" y="6416675"/>
            <a:ext cx="2133600" cy="365125"/>
          </a:xfrm>
          <a:prstGeom prst="rect">
            <a:avLst/>
          </a:prstGeom>
        </p:spPr>
        <p:txBody>
          <a:bodyPr vert="horz" anchor="b"/>
          <a:lstStyle>
            <a:lvl1pPr algn="l" eaLnBrk="1" latinLnBrk="0" hangingPunct="1">
              <a:defRPr kumimoji="0" sz="1200">
                <a:solidFill>
                  <a:schemeClr val="tx1">
                    <a:shade val="50000"/>
                  </a:schemeClr>
                </a:solidFill>
              </a:defRPr>
            </a:lvl1pPr>
          </a:lstStyle>
          <a:p>
            <a:fld id="{784A97FB-86AE-430E-91C0-6725E454DDB7}" type="datetimeFigureOut">
              <a:rPr lang="es-MX" smtClean="0"/>
              <a:pPr/>
              <a:t>07/11/2010</a:t>
            </a:fld>
            <a:endParaRPr lang="es-MX"/>
          </a:p>
        </p:txBody>
      </p:sp>
      <p:sp>
        <p:nvSpPr>
          <p:cNvPr id="3" name="2 Marcador de pie de página"/>
          <p:cNvSpPr>
            <a:spLocks noGrp="1"/>
          </p:cNvSpPr>
          <p:nvPr>
            <p:ph type="ftr" sz="quarter" idx="3"/>
          </p:nvPr>
        </p:nvSpPr>
        <p:spPr>
          <a:xfrm>
            <a:off x="3124200" y="6416675"/>
            <a:ext cx="2895600" cy="365125"/>
          </a:xfrm>
          <a:prstGeom prst="rect">
            <a:avLst/>
          </a:prstGeom>
        </p:spPr>
        <p:txBody>
          <a:bodyPr vert="horz" anchor="b"/>
          <a:lstStyle>
            <a:lvl1pPr algn="ctr" eaLnBrk="1" latinLnBrk="0" hangingPunct="1">
              <a:defRPr kumimoji="0" sz="1200">
                <a:solidFill>
                  <a:schemeClr val="tx1">
                    <a:shade val="50000"/>
                  </a:schemeClr>
                </a:solidFill>
              </a:defRPr>
            </a:lvl1pPr>
          </a:lstStyle>
          <a:p>
            <a:endParaRPr lang="es-MX"/>
          </a:p>
        </p:txBody>
      </p:sp>
      <p:sp>
        <p:nvSpPr>
          <p:cNvPr id="23" name="22 Marcador de número de diapositiva"/>
          <p:cNvSpPr>
            <a:spLocks noGrp="1"/>
          </p:cNvSpPr>
          <p:nvPr>
            <p:ph type="sldNum" sz="quarter" idx="4"/>
          </p:nvPr>
        </p:nvSpPr>
        <p:spPr>
          <a:xfrm>
            <a:off x="7924800" y="6416675"/>
            <a:ext cx="762000" cy="365125"/>
          </a:xfrm>
          <a:prstGeom prst="rect">
            <a:avLst/>
          </a:prstGeom>
        </p:spPr>
        <p:txBody>
          <a:bodyPr vert="horz" lIns="0" rIns="0" anchor="b"/>
          <a:lstStyle>
            <a:lvl1pPr algn="r" eaLnBrk="1" latinLnBrk="0" hangingPunct="1">
              <a:defRPr kumimoji="0" sz="1200">
                <a:solidFill>
                  <a:schemeClr val="tx1">
                    <a:shade val="50000"/>
                  </a:schemeClr>
                </a:solidFill>
              </a:defRPr>
            </a:lvl1pPr>
          </a:lstStyle>
          <a:p>
            <a:fld id="{54390088-D816-4664-8D52-4A278809F57D}" type="slidenum">
              <a:rPr lang="es-MX" smtClean="0"/>
              <a:pPr/>
              <a:t>‹Nº›</a:t>
            </a:fld>
            <a:endParaRPr lang="es-MX"/>
          </a:p>
        </p:txBody>
      </p:sp>
    </p:spTree>
  </p:cSld>
  <p:clrMap bg1="dk1" tx1="lt1" bg2="dk2" tx2="lt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xStyles>
    <p:titleStyle>
      <a:lvl1pPr algn="ctr" rtl="0" eaLnBrk="1" latinLnBrk="0" hangingPunct="1">
        <a:spcBef>
          <a:spcPct val="0"/>
        </a:spcBef>
        <a:buNone/>
        <a:defRPr kumimoji="0" sz="4100" b="1" kern="1200" cap="none"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14300" dist="101600" dir="2700000" algn="tl" rotWithShape="0">
              <a:srgbClr val="000000">
                <a:alpha val="40000"/>
              </a:srgbClr>
            </a:outerShdw>
          </a:effectLst>
          <a:latin typeface="+mj-lt"/>
          <a:ea typeface="+mj-ea"/>
          <a:cs typeface="+mj-cs"/>
        </a:defRPr>
      </a:lvl1pPr>
    </p:titleStyle>
    <p:bodyStyle>
      <a:lvl1pPr marL="548640" indent="-411480" algn="l" rtl="0" eaLnBrk="1" latinLnBrk="0" hangingPunct="1">
        <a:spcBef>
          <a:spcPct val="20000"/>
        </a:spcBef>
        <a:buClr>
          <a:schemeClr val="tx1">
            <a:shade val="95000"/>
          </a:schemeClr>
        </a:buClr>
        <a:buSzPct val="65000"/>
        <a:buFont typeface="Wingdings 2"/>
        <a:buChar char=""/>
        <a:defRPr kumimoji="0" sz="2800" kern="1200">
          <a:solidFill>
            <a:schemeClr val="tx1"/>
          </a:solidFill>
          <a:latin typeface="+mn-lt"/>
          <a:ea typeface="+mn-ea"/>
          <a:cs typeface="+mn-cs"/>
        </a:defRPr>
      </a:lvl1pPr>
      <a:lvl2pPr marL="868680" indent="-283464" algn="l" rtl="0" eaLnBrk="1" latinLnBrk="0" hangingPunct="1">
        <a:spcBef>
          <a:spcPct val="20000"/>
        </a:spcBef>
        <a:buClr>
          <a:schemeClr val="tx1"/>
        </a:buClr>
        <a:buSzPct val="80000"/>
        <a:buFont typeface="Wingdings 2"/>
        <a:buChar char=""/>
        <a:defRPr kumimoji="0" sz="2400" kern="1200">
          <a:solidFill>
            <a:schemeClr val="tx1"/>
          </a:solidFill>
          <a:latin typeface="+mn-lt"/>
          <a:ea typeface="+mn-ea"/>
          <a:cs typeface="+mn-cs"/>
        </a:defRPr>
      </a:lvl2pPr>
      <a:lvl3pPr marL="1133856" indent="-228600" algn="l" rtl="0" eaLnBrk="1" latinLnBrk="0" hangingPunct="1">
        <a:spcBef>
          <a:spcPct val="20000"/>
        </a:spcBef>
        <a:buClr>
          <a:schemeClr val="tx1"/>
        </a:buClr>
        <a:buSzPct val="95000"/>
        <a:buFont typeface="Wingdings"/>
        <a:buChar char=""/>
        <a:defRPr kumimoji="0" sz="2200" kern="1200">
          <a:solidFill>
            <a:schemeClr val="tx1"/>
          </a:solidFill>
          <a:latin typeface="+mn-lt"/>
          <a:ea typeface="+mn-ea"/>
          <a:cs typeface="+mn-cs"/>
        </a:defRPr>
      </a:lvl3pPr>
      <a:lvl4pPr marL="1353312" indent="-182880" algn="l" rtl="0" eaLnBrk="1" latinLnBrk="0" hangingPunct="1">
        <a:spcBef>
          <a:spcPct val="20000"/>
        </a:spcBef>
        <a:buClr>
          <a:schemeClr val="tx1"/>
        </a:buClr>
        <a:buSzPct val="100000"/>
        <a:buFont typeface="Wingdings 3"/>
        <a:buChar char=""/>
        <a:defRPr kumimoji="0" sz="2000" kern="1200">
          <a:solidFill>
            <a:schemeClr val="tx1"/>
          </a:solidFill>
          <a:latin typeface="+mn-lt"/>
          <a:ea typeface="+mn-ea"/>
          <a:cs typeface="+mn-cs"/>
        </a:defRPr>
      </a:lvl4pPr>
      <a:lvl5pPr marL="1545336" indent="-182880" algn="l" rtl="0" eaLnBrk="1" latinLnBrk="0" hangingPunct="1">
        <a:spcBef>
          <a:spcPct val="20000"/>
        </a:spcBef>
        <a:buClr>
          <a:schemeClr val="tx1"/>
        </a:buClr>
        <a:buFont typeface="Wingdings 2"/>
        <a:buChar char=""/>
        <a:defRPr kumimoji="0" sz="2000" kern="1200">
          <a:solidFill>
            <a:schemeClr val="tx1"/>
          </a:solidFill>
          <a:latin typeface="+mn-lt"/>
          <a:ea typeface="+mn-ea"/>
          <a:cs typeface="+mn-cs"/>
        </a:defRPr>
      </a:lvl5pPr>
      <a:lvl6pPr marL="1764792" indent="-182880" algn="l" rtl="0" eaLnBrk="1" latinLnBrk="0" hangingPunct="1">
        <a:spcBef>
          <a:spcPct val="20000"/>
        </a:spcBef>
        <a:buClr>
          <a:schemeClr val="tx1"/>
        </a:buClr>
        <a:buFont typeface="Wingdings 3"/>
        <a:buChar char=""/>
        <a:defRPr kumimoji="0" sz="1800" kern="1200">
          <a:solidFill>
            <a:schemeClr val="tx1"/>
          </a:solidFill>
          <a:latin typeface="+mn-lt"/>
          <a:ea typeface="+mn-ea"/>
          <a:cs typeface="+mn-cs"/>
        </a:defRPr>
      </a:lvl6pPr>
      <a:lvl7pPr marL="1965960" indent="-182880" algn="l" rtl="0" eaLnBrk="1" latinLnBrk="0" hangingPunct="1">
        <a:spcBef>
          <a:spcPct val="20000"/>
        </a:spcBef>
        <a:buClr>
          <a:schemeClr val="tx1"/>
        </a:buClr>
        <a:buFont typeface="Wingdings 2"/>
        <a:buChar char=""/>
        <a:defRPr kumimoji="0" sz="1600" kern="1200">
          <a:solidFill>
            <a:schemeClr val="tx1"/>
          </a:solidFill>
          <a:latin typeface="+mn-lt"/>
          <a:ea typeface="+mn-ea"/>
          <a:cs typeface="+mn-cs"/>
        </a:defRPr>
      </a:lvl7pPr>
      <a:lvl8pPr marL="2167128" indent="-182880" algn="l" rtl="0" eaLnBrk="1" latinLnBrk="0" hangingPunct="1">
        <a:spcBef>
          <a:spcPct val="20000"/>
        </a:spcBef>
        <a:buClr>
          <a:schemeClr val="tx1"/>
        </a:buClr>
        <a:buFont typeface="Wingdings 2"/>
        <a:buChar char=""/>
        <a:defRPr kumimoji="0" sz="1400" kern="1200">
          <a:solidFill>
            <a:schemeClr val="tx1"/>
          </a:solidFill>
          <a:latin typeface="+mn-lt"/>
          <a:ea typeface="+mn-ea"/>
          <a:cs typeface="+mn-cs"/>
        </a:defRPr>
      </a:lvl8pPr>
      <a:lvl9pPr marL="2368296" indent="-182880" algn="l" rtl="0" eaLnBrk="1" latinLnBrk="0" hangingPunct="1">
        <a:spcBef>
          <a:spcPct val="20000"/>
        </a:spcBef>
        <a:buClr>
          <a:schemeClr val="tx1"/>
        </a:buClr>
        <a:buFont typeface="Wingdings 2"/>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3" Type="http://schemas.openxmlformats.org/officeDocument/2006/relationships/hyperlink" Target="../queretaro.pdf" TargetMode="External"/><Relationship Id="rId2" Type="http://schemas.openxmlformats.org/officeDocument/2006/relationships/hyperlink" Target="Transcripci&#243;n%20de%20entrevista%203.docx" TargetMode="External"/><Relationship Id="rId1" Type="http://schemas.openxmlformats.org/officeDocument/2006/relationships/slideLayout" Target="../slideLayouts/slideLayout2.xml"/><Relationship Id="rId4" Type="http://schemas.openxmlformats.org/officeDocument/2006/relationships/hyperlink" Target="../Datos%20de%20INEGI%20de%20la%20colonia%20Las%20Hadas/DESCRIPTOR%20DE%20VARIABLES%20SCINCE%20POR%20COLONIAS%202000.xls" TargetMode="Externa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p:txBody>
          <a:bodyPr/>
          <a:lstStyle/>
          <a:p>
            <a:r>
              <a:rPr lang="es-MX" dirty="0" smtClean="0"/>
              <a:t>Diagnostico Etnográfico </a:t>
            </a:r>
            <a:endParaRPr lang="es-MX" dirty="0"/>
          </a:p>
        </p:txBody>
      </p:sp>
      <p:sp>
        <p:nvSpPr>
          <p:cNvPr id="3" name="2 Subtítulo"/>
          <p:cNvSpPr>
            <a:spLocks noGrp="1"/>
          </p:cNvSpPr>
          <p:nvPr>
            <p:ph type="subTitle" idx="1"/>
          </p:nvPr>
        </p:nvSpPr>
        <p:spPr>
          <a:xfrm>
            <a:off x="1331640" y="3429000"/>
            <a:ext cx="6400800" cy="1752600"/>
          </a:xfrm>
        </p:spPr>
        <p:txBody>
          <a:bodyPr>
            <a:normAutofit fontScale="92500" lnSpcReduction="20000"/>
          </a:bodyPr>
          <a:lstStyle/>
          <a:p>
            <a:r>
              <a:rPr lang="es-MX" dirty="0" smtClean="0"/>
              <a:t>Rodrigo Vega Ibarra</a:t>
            </a:r>
          </a:p>
          <a:p>
            <a:r>
              <a:rPr lang="es-MX" dirty="0" smtClean="0"/>
              <a:t>Psicología Social</a:t>
            </a:r>
          </a:p>
          <a:p>
            <a:r>
              <a:rPr lang="es-MX" dirty="0" smtClean="0"/>
              <a:t>6º Semestre </a:t>
            </a:r>
          </a:p>
          <a:p>
            <a:r>
              <a:rPr lang="es-MX" dirty="0" smtClean="0"/>
              <a:t> Grupo: 2</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Observación</a:t>
            </a:r>
            <a:endParaRPr lang="es-MX" dirty="0"/>
          </a:p>
        </p:txBody>
      </p:sp>
      <p:sp>
        <p:nvSpPr>
          <p:cNvPr id="3" name="2 Marcador de contenido"/>
          <p:cNvSpPr>
            <a:spLocks noGrp="1"/>
          </p:cNvSpPr>
          <p:nvPr>
            <p:ph idx="1"/>
          </p:nvPr>
        </p:nvSpPr>
        <p:spPr/>
        <p:txBody>
          <a:bodyPr>
            <a:normAutofit lnSpcReduction="10000"/>
          </a:bodyPr>
          <a:lstStyle/>
          <a:p>
            <a:pPr algn="just"/>
            <a:r>
              <a:rPr lang="es-MX" dirty="0" smtClean="0"/>
              <a:t>Instituciones cercanas: </a:t>
            </a:r>
            <a:r>
              <a:rPr lang="es-MX" dirty="0" err="1" smtClean="0"/>
              <a:t>CeCaTi</a:t>
            </a:r>
            <a:r>
              <a:rPr lang="es-MX" dirty="0" smtClean="0"/>
              <a:t>, Universidad Marista y un Modulo de la MP que se encuentra en Corregidora Norte.</a:t>
            </a:r>
          </a:p>
          <a:p>
            <a:pPr algn="just"/>
            <a:r>
              <a:rPr lang="es-MX" dirty="0" smtClean="0"/>
              <a:t>Numero de tienditas: 5</a:t>
            </a:r>
          </a:p>
          <a:p>
            <a:pPr algn="just"/>
            <a:r>
              <a:rPr lang="es-MX" dirty="0" smtClean="0"/>
              <a:t>1 en la Calle de Mar Meridional</a:t>
            </a:r>
          </a:p>
          <a:p>
            <a:pPr algn="just"/>
            <a:r>
              <a:rPr lang="es-MX" dirty="0" smtClean="0"/>
              <a:t>2 en la Calle de Mar de Noruega</a:t>
            </a:r>
          </a:p>
          <a:p>
            <a:pPr algn="just"/>
            <a:r>
              <a:rPr lang="es-MX" dirty="0" smtClean="0"/>
              <a:t>2 en  la Calle Marte</a:t>
            </a:r>
          </a:p>
          <a:p>
            <a:pPr algn="just"/>
            <a:endParaRPr lang="es-MX" dirty="0" smtClean="0"/>
          </a:p>
          <a:p>
            <a:pPr algn="just"/>
            <a:r>
              <a:rPr lang="es-MX" dirty="0" smtClean="0"/>
              <a:t>Solo una que es la Miscelánea la Coronita vende alcohol, en la Calle Marte, </a:t>
            </a:r>
          </a:p>
          <a:p>
            <a:endParaRPr lang="es-MX" dirty="0" smtClean="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a:t>
            </a:r>
            <a:endParaRPr lang="es-MX" dirty="0"/>
          </a:p>
        </p:txBody>
      </p:sp>
      <p:pic>
        <p:nvPicPr>
          <p:cNvPr id="4" name="3 Marcador de contenido" descr="LAS HADAS...JPG"/>
          <p:cNvPicPr>
            <a:picLocks noGrp="1" noChangeAspect="1"/>
          </p:cNvPicPr>
          <p:nvPr>
            <p:ph idx="1"/>
          </p:nvPr>
        </p:nvPicPr>
        <p:blipFill>
          <a:blip r:embed="rId2" cstate="print"/>
          <a:stretch>
            <a:fillRect/>
          </a:stretch>
        </p:blipFill>
        <p:spPr>
          <a:xfrm>
            <a:off x="0" y="0"/>
            <a:ext cx="9144000" cy="6858000"/>
          </a:xfrm>
        </p:spPr>
      </p:pic>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flipV="1">
            <a:off x="457200" y="228919"/>
            <a:ext cx="8229600" cy="45719"/>
          </a:xfrm>
        </p:spPr>
        <p:txBody>
          <a:bodyPr>
            <a:normAutofit fontScale="90000"/>
          </a:bodyPr>
          <a:lstStyle/>
          <a:p>
            <a:r>
              <a:rPr lang="es-MX" dirty="0" smtClean="0"/>
              <a:t> </a:t>
            </a:r>
            <a:endParaRPr lang="es-MX" dirty="0"/>
          </a:p>
        </p:txBody>
      </p:sp>
      <p:graphicFrame>
        <p:nvGraphicFramePr>
          <p:cNvPr id="12" name="11 Marcador de contenido"/>
          <p:cNvGraphicFramePr>
            <a:graphicFrameLocks noGrp="1"/>
          </p:cNvGraphicFramePr>
          <p:nvPr>
            <p:ph idx="1"/>
          </p:nvPr>
        </p:nvGraphicFramePr>
        <p:xfrm>
          <a:off x="0" y="-25775"/>
          <a:ext cx="9143999" cy="6883775"/>
        </p:xfrm>
        <a:graphic>
          <a:graphicData uri="http://schemas.openxmlformats.org/drawingml/2006/table">
            <a:tbl>
              <a:tblPr firstRow="1" bandRow="1">
                <a:tableStyleId>{5C22544A-7EE6-4342-B048-85BDC9FD1C3A}</a:tableStyleId>
              </a:tblPr>
              <a:tblGrid>
                <a:gridCol w="1291636"/>
                <a:gridCol w="1280142"/>
                <a:gridCol w="1120124"/>
                <a:gridCol w="1040115"/>
                <a:gridCol w="1136126"/>
                <a:gridCol w="989856"/>
                <a:gridCol w="1143000"/>
                <a:gridCol w="1143000"/>
              </a:tblGrid>
              <a:tr h="674485">
                <a:tc>
                  <a:txBody>
                    <a:bodyPr/>
                    <a:lstStyle/>
                    <a:p>
                      <a:r>
                        <a:rPr lang="es-MX" b="0" dirty="0" smtClean="0">
                          <a:solidFill>
                            <a:schemeClr val="tx1"/>
                          </a:solidFill>
                        </a:rPr>
                        <a:t>Sexo</a:t>
                      </a:r>
                      <a:endParaRPr lang="es-MX" b="0" dirty="0">
                        <a:solidFill>
                          <a:schemeClr val="tx1"/>
                        </a:solidFill>
                      </a:endParaRPr>
                    </a:p>
                  </a:txBody>
                  <a:tcPr>
                    <a:solidFill>
                      <a:schemeClr val="accent3"/>
                    </a:solidFill>
                  </a:tcPr>
                </a:tc>
                <a:tc>
                  <a:txBody>
                    <a:bodyPr/>
                    <a:lstStyle/>
                    <a:p>
                      <a:r>
                        <a:rPr lang="es-MX" b="0" dirty="0" smtClean="0">
                          <a:solidFill>
                            <a:schemeClr val="tx1"/>
                          </a:solidFill>
                        </a:rPr>
                        <a:t>Población</a:t>
                      </a:r>
                      <a:endParaRPr lang="es-MX" b="0" dirty="0">
                        <a:solidFill>
                          <a:schemeClr val="tx1"/>
                        </a:solidFill>
                      </a:endParaRPr>
                    </a:p>
                  </a:txBody>
                  <a:tcPr>
                    <a:solidFill>
                      <a:schemeClr val="accent3"/>
                    </a:solidFill>
                  </a:tcPr>
                </a:tc>
                <a:tc>
                  <a:txBody>
                    <a:bodyPr/>
                    <a:lstStyle/>
                    <a:p>
                      <a:r>
                        <a:rPr lang="es-MX" b="0" dirty="0" smtClean="0">
                          <a:solidFill>
                            <a:schemeClr val="tx1"/>
                          </a:solidFill>
                        </a:rPr>
                        <a:t>     %</a:t>
                      </a:r>
                      <a:endParaRPr lang="es-MX" b="0" dirty="0">
                        <a:solidFill>
                          <a:schemeClr val="tx1"/>
                        </a:solidFill>
                      </a:endParaRPr>
                    </a:p>
                  </a:txBody>
                  <a:tcPr>
                    <a:solidFill>
                      <a:schemeClr val="accent3"/>
                    </a:solidFill>
                  </a:tcPr>
                </a:tc>
                <a:tc>
                  <a:txBody>
                    <a:bodyPr/>
                    <a:lstStyle/>
                    <a:p>
                      <a:r>
                        <a:rPr lang="es-MX" b="0" dirty="0" smtClean="0">
                          <a:solidFill>
                            <a:schemeClr val="tx1"/>
                          </a:solidFill>
                        </a:rPr>
                        <a:t>Total</a:t>
                      </a:r>
                      <a:endParaRPr lang="es-MX" b="0" dirty="0">
                        <a:solidFill>
                          <a:schemeClr val="tx1"/>
                        </a:solidFill>
                      </a:endParaRPr>
                    </a:p>
                  </a:txBody>
                  <a:tcPr>
                    <a:solidFill>
                      <a:schemeClr val="accent3"/>
                    </a:solidFill>
                  </a:tcPr>
                </a:tc>
                <a:tc>
                  <a:txBody>
                    <a:bodyPr/>
                    <a:lstStyle/>
                    <a:p>
                      <a:r>
                        <a:rPr lang="es-MX" b="0" dirty="0" smtClean="0">
                          <a:solidFill>
                            <a:schemeClr val="tx1"/>
                          </a:solidFill>
                        </a:rPr>
                        <a:t>P. 6 a 14 años</a:t>
                      </a:r>
                      <a:endParaRPr lang="es-MX" b="0" dirty="0">
                        <a:solidFill>
                          <a:schemeClr val="tx1"/>
                        </a:solidFill>
                      </a:endParaRPr>
                    </a:p>
                  </a:txBody>
                  <a:tcPr>
                    <a:solidFill>
                      <a:schemeClr val="accent3"/>
                    </a:solidFill>
                  </a:tcPr>
                </a:tc>
                <a:tc>
                  <a:txBody>
                    <a:bodyPr/>
                    <a:lstStyle/>
                    <a:p>
                      <a:r>
                        <a:rPr lang="es-MX" b="0" baseline="0" dirty="0" smtClean="0">
                          <a:solidFill>
                            <a:schemeClr val="tx1"/>
                          </a:solidFill>
                        </a:rPr>
                        <a:t>     %</a:t>
                      </a:r>
                      <a:endParaRPr lang="es-MX" b="0" dirty="0">
                        <a:solidFill>
                          <a:schemeClr val="tx1"/>
                        </a:solidFill>
                      </a:endParaRPr>
                    </a:p>
                  </a:txBody>
                  <a:tcPr>
                    <a:solidFill>
                      <a:schemeClr val="accent3"/>
                    </a:solidFill>
                  </a:tcPr>
                </a:tc>
                <a:tc>
                  <a:txBody>
                    <a:bodyPr/>
                    <a:lstStyle/>
                    <a:p>
                      <a:r>
                        <a:rPr lang="es-MX" b="0" dirty="0" smtClean="0">
                          <a:solidFill>
                            <a:schemeClr val="tx1"/>
                          </a:solidFill>
                        </a:rPr>
                        <a:t>Estudia</a:t>
                      </a:r>
                      <a:endParaRPr lang="es-MX" b="0" dirty="0">
                        <a:solidFill>
                          <a:schemeClr val="tx1"/>
                        </a:solidFill>
                      </a:endParaRPr>
                    </a:p>
                  </a:txBody>
                  <a:tcPr>
                    <a:solidFill>
                      <a:schemeClr val="accent3"/>
                    </a:solidFill>
                  </a:tcPr>
                </a:tc>
                <a:tc>
                  <a:txBody>
                    <a:bodyPr/>
                    <a:lstStyle/>
                    <a:p>
                      <a:r>
                        <a:rPr lang="es-MX" b="0" baseline="0" dirty="0" smtClean="0">
                          <a:solidFill>
                            <a:schemeClr val="tx1"/>
                          </a:solidFill>
                        </a:rPr>
                        <a:t>    %</a:t>
                      </a:r>
                      <a:endParaRPr lang="es-MX" b="0" dirty="0">
                        <a:solidFill>
                          <a:schemeClr val="tx1"/>
                        </a:solidFill>
                      </a:endParaRPr>
                    </a:p>
                  </a:txBody>
                  <a:tcPr>
                    <a:solidFill>
                      <a:schemeClr val="accent3"/>
                    </a:solidFill>
                  </a:tcPr>
                </a:tc>
              </a:tr>
              <a:tr h="528494">
                <a:tc>
                  <a:txBody>
                    <a:bodyPr/>
                    <a:lstStyle/>
                    <a:p>
                      <a:r>
                        <a:rPr lang="es-MX" dirty="0" smtClean="0"/>
                        <a:t>Masculina</a:t>
                      </a:r>
                      <a:endParaRPr lang="es-MX" dirty="0"/>
                    </a:p>
                  </a:txBody>
                  <a:tcPr>
                    <a:solidFill>
                      <a:schemeClr val="accent3">
                        <a:lumMod val="20000"/>
                        <a:lumOff val="80000"/>
                      </a:schemeClr>
                    </a:solidFill>
                  </a:tcPr>
                </a:tc>
                <a:tc>
                  <a:txBody>
                    <a:bodyPr/>
                    <a:lstStyle/>
                    <a:p>
                      <a:r>
                        <a:rPr lang="es-MX" dirty="0" smtClean="0"/>
                        <a:t>652</a:t>
                      </a:r>
                      <a:endParaRPr lang="es-MX" dirty="0"/>
                    </a:p>
                  </a:txBody>
                  <a:tcPr>
                    <a:solidFill>
                      <a:schemeClr val="accent3">
                        <a:lumMod val="20000"/>
                        <a:lumOff val="80000"/>
                      </a:schemeClr>
                    </a:solidFill>
                  </a:tcPr>
                </a:tc>
                <a:tc>
                  <a:txBody>
                    <a:bodyPr/>
                    <a:lstStyle/>
                    <a:p>
                      <a:r>
                        <a:rPr lang="es-MX" dirty="0" smtClean="0"/>
                        <a:t>46.2%</a:t>
                      </a:r>
                      <a:endParaRPr lang="es-MX" dirty="0"/>
                    </a:p>
                  </a:txBody>
                  <a:tcPr>
                    <a:solidFill>
                      <a:schemeClr val="accent3">
                        <a:lumMod val="20000"/>
                        <a:lumOff val="80000"/>
                      </a:schemeClr>
                    </a:solidFill>
                  </a:tcPr>
                </a:tc>
                <a:tc>
                  <a:txBody>
                    <a:bodyPr/>
                    <a:lstStyle/>
                    <a:p>
                      <a:r>
                        <a:rPr lang="es-MX" dirty="0" smtClean="0"/>
                        <a:t>1413</a:t>
                      </a:r>
                      <a:endParaRPr lang="es-MX" dirty="0"/>
                    </a:p>
                  </a:txBody>
                  <a:tcPr>
                    <a:solidFill>
                      <a:schemeClr val="accent3">
                        <a:lumMod val="20000"/>
                        <a:lumOff val="80000"/>
                      </a:schemeClr>
                    </a:solidFill>
                  </a:tcPr>
                </a:tc>
                <a:tc>
                  <a:txBody>
                    <a:bodyPr/>
                    <a:lstStyle/>
                    <a:p>
                      <a:r>
                        <a:rPr lang="es-MX" dirty="0" smtClean="0"/>
                        <a:t>110</a:t>
                      </a:r>
                      <a:endParaRPr lang="es-MX" dirty="0"/>
                    </a:p>
                  </a:txBody>
                  <a:tcPr>
                    <a:solidFill>
                      <a:schemeClr val="accent3">
                        <a:lumMod val="20000"/>
                        <a:lumOff val="80000"/>
                      </a:schemeClr>
                    </a:solidFill>
                  </a:tcPr>
                </a:tc>
                <a:tc>
                  <a:txBody>
                    <a:bodyPr/>
                    <a:lstStyle/>
                    <a:p>
                      <a:r>
                        <a:rPr lang="es-MX" dirty="0" smtClean="0"/>
                        <a:t>7.8%</a:t>
                      </a:r>
                      <a:endParaRPr lang="es-MX" dirty="0"/>
                    </a:p>
                  </a:txBody>
                  <a:tcPr>
                    <a:solidFill>
                      <a:schemeClr val="accent3">
                        <a:lumMod val="20000"/>
                        <a:lumOff val="80000"/>
                      </a:schemeClr>
                    </a:solidFill>
                  </a:tcPr>
                </a:tc>
                <a:tc>
                  <a:txBody>
                    <a:bodyPr/>
                    <a:lstStyle/>
                    <a:p>
                      <a:r>
                        <a:rPr lang="es-MX" dirty="0" smtClean="0"/>
                        <a:t>109</a:t>
                      </a:r>
                      <a:endParaRPr lang="es-MX" dirty="0"/>
                    </a:p>
                  </a:txBody>
                  <a:tcPr>
                    <a:solidFill>
                      <a:schemeClr val="accent3">
                        <a:lumMod val="20000"/>
                        <a:lumOff val="80000"/>
                      </a:schemeClr>
                    </a:solidFill>
                  </a:tcPr>
                </a:tc>
                <a:tc>
                  <a:txBody>
                    <a:bodyPr/>
                    <a:lstStyle/>
                    <a:p>
                      <a:r>
                        <a:rPr lang="es-MX" dirty="0" smtClean="0"/>
                        <a:t>7.7 %</a:t>
                      </a:r>
                      <a:endParaRPr lang="es-MX" dirty="0"/>
                    </a:p>
                  </a:txBody>
                  <a:tcPr>
                    <a:solidFill>
                      <a:schemeClr val="accent3">
                        <a:lumMod val="20000"/>
                        <a:lumOff val="80000"/>
                      </a:schemeClr>
                    </a:solidFill>
                  </a:tcPr>
                </a:tc>
              </a:tr>
              <a:tr h="528494">
                <a:tc>
                  <a:txBody>
                    <a:bodyPr/>
                    <a:lstStyle/>
                    <a:p>
                      <a:r>
                        <a:rPr lang="es-MX" dirty="0" smtClean="0"/>
                        <a:t>Femenina</a:t>
                      </a:r>
                      <a:endParaRPr lang="es-MX" dirty="0"/>
                    </a:p>
                  </a:txBody>
                  <a:tcPr>
                    <a:solidFill>
                      <a:schemeClr val="accent3">
                        <a:lumMod val="20000"/>
                        <a:lumOff val="80000"/>
                      </a:schemeClr>
                    </a:solidFill>
                  </a:tcPr>
                </a:tc>
                <a:tc>
                  <a:txBody>
                    <a:bodyPr/>
                    <a:lstStyle/>
                    <a:p>
                      <a:r>
                        <a:rPr lang="es-MX" dirty="0" smtClean="0"/>
                        <a:t>761</a:t>
                      </a:r>
                      <a:endParaRPr lang="es-MX" dirty="0"/>
                    </a:p>
                  </a:txBody>
                  <a:tcPr>
                    <a:solidFill>
                      <a:schemeClr val="accent3">
                        <a:lumMod val="20000"/>
                        <a:lumOff val="80000"/>
                      </a:schemeClr>
                    </a:solidFill>
                  </a:tcPr>
                </a:tc>
                <a:tc>
                  <a:txBody>
                    <a:bodyPr/>
                    <a:lstStyle/>
                    <a:p>
                      <a:r>
                        <a:rPr lang="es-MX" dirty="0" smtClean="0"/>
                        <a:t>53.8%</a:t>
                      </a:r>
                      <a:endParaRPr lang="es-MX" dirty="0"/>
                    </a:p>
                  </a:txBody>
                  <a:tcPr>
                    <a:solidFill>
                      <a:schemeClr val="accent3">
                        <a:lumMod val="20000"/>
                        <a:lumOff val="80000"/>
                      </a:schemeClr>
                    </a:solidFill>
                  </a:tcPr>
                </a:tc>
                <a:tc>
                  <a:txBody>
                    <a:bodyPr/>
                    <a:lstStyle/>
                    <a:p>
                      <a:r>
                        <a:rPr lang="es-MX" dirty="0" smtClean="0"/>
                        <a:t>1413</a:t>
                      </a:r>
                      <a:endParaRPr lang="es-MX" dirty="0"/>
                    </a:p>
                  </a:txBody>
                  <a:tcPr>
                    <a:solidFill>
                      <a:schemeClr val="accent3">
                        <a:lumMod val="20000"/>
                        <a:lumOff val="80000"/>
                      </a:schemeClr>
                    </a:solidFill>
                  </a:tcPr>
                </a:tc>
                <a:tc>
                  <a:txBody>
                    <a:bodyPr/>
                    <a:lstStyle/>
                    <a:p>
                      <a:r>
                        <a:rPr lang="es-MX" dirty="0" smtClean="0"/>
                        <a:t>99</a:t>
                      </a:r>
                      <a:endParaRPr lang="es-MX" dirty="0"/>
                    </a:p>
                  </a:txBody>
                  <a:tcPr>
                    <a:solidFill>
                      <a:schemeClr val="accent3">
                        <a:lumMod val="20000"/>
                        <a:lumOff val="80000"/>
                      </a:schemeClr>
                    </a:solidFill>
                  </a:tcPr>
                </a:tc>
                <a:tc>
                  <a:txBody>
                    <a:bodyPr/>
                    <a:lstStyle/>
                    <a:p>
                      <a:r>
                        <a:rPr lang="es-MX" dirty="0" smtClean="0"/>
                        <a:t>7.0%</a:t>
                      </a:r>
                      <a:endParaRPr lang="es-MX" dirty="0"/>
                    </a:p>
                  </a:txBody>
                  <a:tcPr>
                    <a:solidFill>
                      <a:schemeClr val="accent3">
                        <a:lumMod val="20000"/>
                        <a:lumOff val="80000"/>
                      </a:schemeClr>
                    </a:solidFill>
                  </a:tcPr>
                </a:tc>
                <a:tc>
                  <a:txBody>
                    <a:bodyPr/>
                    <a:lstStyle/>
                    <a:p>
                      <a:r>
                        <a:rPr lang="es-MX" dirty="0" smtClean="0"/>
                        <a:t>97</a:t>
                      </a:r>
                      <a:endParaRPr lang="es-MX" dirty="0"/>
                    </a:p>
                  </a:txBody>
                  <a:tcPr>
                    <a:solidFill>
                      <a:schemeClr val="accent3">
                        <a:lumMod val="20000"/>
                        <a:lumOff val="80000"/>
                      </a:schemeClr>
                    </a:solidFill>
                  </a:tcPr>
                </a:tc>
                <a:tc>
                  <a:txBody>
                    <a:bodyPr/>
                    <a:lstStyle/>
                    <a:p>
                      <a:r>
                        <a:rPr lang="es-MX" dirty="0" smtClean="0"/>
                        <a:t>6.9%</a:t>
                      </a:r>
                      <a:endParaRPr lang="es-MX" dirty="0"/>
                    </a:p>
                  </a:txBody>
                  <a:tcPr>
                    <a:solidFill>
                      <a:schemeClr val="accent3">
                        <a:lumMod val="20000"/>
                        <a:lumOff val="80000"/>
                      </a:schemeClr>
                    </a:solidFill>
                  </a:tcPr>
                </a:tc>
              </a:tr>
              <a:tr h="1322932">
                <a:tc>
                  <a:txBody>
                    <a:bodyPr/>
                    <a:lstStyle/>
                    <a:p>
                      <a:r>
                        <a:rPr lang="es-MX" dirty="0" smtClean="0"/>
                        <a:t>Sexo</a:t>
                      </a:r>
                      <a:endParaRPr lang="es-MX" dirty="0"/>
                    </a:p>
                  </a:txBody>
                  <a:tcPr>
                    <a:solidFill>
                      <a:schemeClr val="accent3"/>
                    </a:solidFill>
                  </a:tcPr>
                </a:tc>
                <a:tc>
                  <a:txBody>
                    <a:bodyPr/>
                    <a:lstStyle/>
                    <a:p>
                      <a:r>
                        <a:rPr lang="es-MX" dirty="0" smtClean="0"/>
                        <a:t>Nacida en la Entidad</a:t>
                      </a:r>
                      <a:endParaRPr lang="es-MX" dirty="0"/>
                    </a:p>
                  </a:txBody>
                  <a:tcPr>
                    <a:solidFill>
                      <a:schemeClr val="accent3"/>
                    </a:solidFill>
                  </a:tcPr>
                </a:tc>
                <a:tc>
                  <a:txBody>
                    <a:bodyPr/>
                    <a:lstStyle/>
                    <a:p>
                      <a:r>
                        <a:rPr lang="es-MX" dirty="0" smtClean="0"/>
                        <a:t>      %</a:t>
                      </a:r>
                      <a:endParaRPr lang="es-MX" dirty="0"/>
                    </a:p>
                  </a:txBody>
                  <a:tcPr>
                    <a:solidFill>
                      <a:schemeClr val="accent3"/>
                    </a:solidFill>
                  </a:tcPr>
                </a:tc>
                <a:tc>
                  <a:txBody>
                    <a:bodyPr/>
                    <a:lstStyle/>
                    <a:p>
                      <a:r>
                        <a:rPr lang="es-MX" dirty="0" smtClean="0"/>
                        <a:t>Nacida fuera de la Entidad</a:t>
                      </a:r>
                      <a:endParaRPr lang="es-MX" dirty="0"/>
                    </a:p>
                  </a:txBody>
                  <a:tcPr>
                    <a:solidFill>
                      <a:schemeClr val="accent3"/>
                    </a:solidFill>
                  </a:tcPr>
                </a:tc>
                <a:tc>
                  <a:txBody>
                    <a:bodyPr/>
                    <a:lstStyle/>
                    <a:p>
                      <a:r>
                        <a:rPr lang="es-MX" dirty="0" smtClean="0"/>
                        <a:t>      %</a:t>
                      </a:r>
                      <a:endParaRPr lang="es-MX" dirty="0"/>
                    </a:p>
                  </a:txBody>
                  <a:tcPr>
                    <a:solidFill>
                      <a:schemeClr val="accent3"/>
                    </a:solidFill>
                  </a:tcPr>
                </a:tc>
                <a:tc>
                  <a:txBody>
                    <a:bodyPr/>
                    <a:lstStyle/>
                    <a:p>
                      <a:r>
                        <a:rPr lang="es-MX" dirty="0" smtClean="0"/>
                        <a:t>P. De 5 años</a:t>
                      </a:r>
                      <a:r>
                        <a:rPr lang="es-MX" baseline="0" dirty="0" smtClean="0"/>
                        <a:t> y más Católica</a:t>
                      </a:r>
                      <a:endParaRPr lang="es-MX" dirty="0"/>
                    </a:p>
                  </a:txBody>
                  <a:tcPr>
                    <a:solidFill>
                      <a:schemeClr val="accent3"/>
                    </a:solidFill>
                  </a:tcPr>
                </a:tc>
                <a:tc>
                  <a:txBody>
                    <a:bodyPr/>
                    <a:lstStyle/>
                    <a:p>
                      <a:r>
                        <a:rPr lang="es-MX" dirty="0" smtClean="0"/>
                        <a:t>Otra Religión</a:t>
                      </a:r>
                      <a:r>
                        <a:rPr lang="es-MX" baseline="0" dirty="0" smtClean="0"/>
                        <a:t> no Católica</a:t>
                      </a:r>
                      <a:endParaRPr lang="es-MX" dirty="0"/>
                    </a:p>
                  </a:txBody>
                  <a:tcPr>
                    <a:solidFill>
                      <a:schemeClr val="accent3"/>
                    </a:solidFill>
                  </a:tcPr>
                </a:tc>
                <a:tc>
                  <a:txBody>
                    <a:bodyPr/>
                    <a:lstStyle/>
                    <a:p>
                      <a:r>
                        <a:rPr lang="es-MX" dirty="0" smtClean="0"/>
                        <a:t>Sin Religión</a:t>
                      </a:r>
                      <a:endParaRPr lang="es-MX" dirty="0"/>
                    </a:p>
                  </a:txBody>
                  <a:tcPr>
                    <a:solidFill>
                      <a:schemeClr val="accent3"/>
                    </a:solidFill>
                  </a:tcPr>
                </a:tc>
              </a:tr>
              <a:tr h="522721">
                <a:tc>
                  <a:txBody>
                    <a:bodyPr/>
                    <a:lstStyle/>
                    <a:p>
                      <a:r>
                        <a:rPr lang="es-MX" dirty="0" smtClean="0"/>
                        <a:t>Masculina</a:t>
                      </a:r>
                      <a:endParaRPr lang="es-MX" dirty="0"/>
                    </a:p>
                  </a:txBody>
                  <a:tcPr>
                    <a:solidFill>
                      <a:schemeClr val="accent3">
                        <a:lumMod val="20000"/>
                        <a:lumOff val="80000"/>
                      </a:schemeClr>
                    </a:solidFill>
                  </a:tcPr>
                </a:tc>
                <a:tc>
                  <a:txBody>
                    <a:bodyPr/>
                    <a:lstStyle/>
                    <a:p>
                      <a:r>
                        <a:rPr lang="es-MX" dirty="0" smtClean="0"/>
                        <a:t>375</a:t>
                      </a:r>
                      <a:endParaRPr lang="es-MX" dirty="0"/>
                    </a:p>
                  </a:txBody>
                  <a:tcPr>
                    <a:solidFill>
                      <a:schemeClr val="accent3">
                        <a:lumMod val="20000"/>
                        <a:lumOff val="80000"/>
                      </a:schemeClr>
                    </a:solidFill>
                  </a:tcPr>
                </a:tc>
                <a:tc>
                  <a:txBody>
                    <a:bodyPr/>
                    <a:lstStyle/>
                    <a:p>
                      <a:r>
                        <a:rPr lang="es-MX" baseline="0" dirty="0" smtClean="0"/>
                        <a:t>26.%      </a:t>
                      </a:r>
                      <a:endParaRPr lang="es-MX" dirty="0"/>
                    </a:p>
                  </a:txBody>
                  <a:tcPr>
                    <a:solidFill>
                      <a:schemeClr val="accent3">
                        <a:lumMod val="20000"/>
                        <a:lumOff val="80000"/>
                      </a:schemeClr>
                    </a:solidFill>
                  </a:tcPr>
                </a:tc>
                <a:tc>
                  <a:txBody>
                    <a:bodyPr/>
                    <a:lstStyle/>
                    <a:p>
                      <a:r>
                        <a:rPr lang="es-MX" dirty="0" smtClean="0"/>
                        <a:t>259</a:t>
                      </a:r>
                      <a:endParaRPr lang="es-MX" dirty="0"/>
                    </a:p>
                  </a:txBody>
                  <a:tcPr>
                    <a:solidFill>
                      <a:schemeClr val="accent3">
                        <a:lumMod val="20000"/>
                        <a:lumOff val="80000"/>
                      </a:schemeClr>
                    </a:solidFill>
                  </a:tcPr>
                </a:tc>
                <a:tc>
                  <a:txBody>
                    <a:bodyPr/>
                    <a:lstStyle/>
                    <a:p>
                      <a:r>
                        <a:rPr lang="es-MX" dirty="0" smtClean="0"/>
                        <a:t>18.3%      </a:t>
                      </a:r>
                      <a:endParaRPr lang="es-MX" dirty="0"/>
                    </a:p>
                  </a:txBody>
                  <a:tcPr>
                    <a:solidFill>
                      <a:schemeClr val="accent3">
                        <a:lumMod val="20000"/>
                        <a:lumOff val="80000"/>
                      </a:schemeClr>
                    </a:solidFill>
                  </a:tcPr>
                </a:tc>
                <a:tc>
                  <a:txBody>
                    <a:bodyPr/>
                    <a:lstStyle/>
                    <a:p>
                      <a:r>
                        <a:rPr lang="es-MX" dirty="0" smtClean="0"/>
                        <a:t>1238</a:t>
                      </a:r>
                      <a:endParaRPr lang="es-MX" dirty="0"/>
                    </a:p>
                  </a:txBody>
                  <a:tcPr>
                    <a:solidFill>
                      <a:schemeClr val="accent3">
                        <a:lumMod val="20000"/>
                        <a:lumOff val="80000"/>
                      </a:schemeClr>
                    </a:solidFill>
                  </a:tcPr>
                </a:tc>
                <a:tc>
                  <a:txBody>
                    <a:bodyPr/>
                    <a:lstStyle/>
                    <a:p>
                      <a:r>
                        <a:rPr lang="es-MX" dirty="0" smtClean="0"/>
                        <a:t>38</a:t>
                      </a:r>
                      <a:endParaRPr lang="es-MX" dirty="0"/>
                    </a:p>
                  </a:txBody>
                  <a:tcPr>
                    <a:solidFill>
                      <a:schemeClr val="accent3">
                        <a:lumMod val="20000"/>
                        <a:lumOff val="80000"/>
                      </a:schemeClr>
                    </a:solidFill>
                  </a:tcPr>
                </a:tc>
                <a:tc>
                  <a:txBody>
                    <a:bodyPr/>
                    <a:lstStyle/>
                    <a:p>
                      <a:r>
                        <a:rPr lang="es-MX" dirty="0" smtClean="0"/>
                        <a:t>61</a:t>
                      </a:r>
                      <a:endParaRPr lang="es-MX" dirty="0"/>
                    </a:p>
                  </a:txBody>
                  <a:tcPr>
                    <a:solidFill>
                      <a:schemeClr val="accent3">
                        <a:lumMod val="20000"/>
                        <a:lumOff val="80000"/>
                      </a:schemeClr>
                    </a:solidFill>
                  </a:tcPr>
                </a:tc>
              </a:tr>
              <a:tr h="528494">
                <a:tc>
                  <a:txBody>
                    <a:bodyPr/>
                    <a:lstStyle/>
                    <a:p>
                      <a:r>
                        <a:rPr lang="es-MX" dirty="0" smtClean="0"/>
                        <a:t>Femenina</a:t>
                      </a:r>
                      <a:endParaRPr lang="es-MX" dirty="0"/>
                    </a:p>
                  </a:txBody>
                  <a:tcPr>
                    <a:solidFill>
                      <a:schemeClr val="accent3">
                        <a:lumMod val="20000"/>
                        <a:lumOff val="80000"/>
                      </a:schemeClr>
                    </a:solidFill>
                  </a:tcPr>
                </a:tc>
                <a:tc>
                  <a:txBody>
                    <a:bodyPr/>
                    <a:lstStyle/>
                    <a:p>
                      <a:r>
                        <a:rPr lang="es-MX" dirty="0" smtClean="0"/>
                        <a:t>411</a:t>
                      </a:r>
                      <a:endParaRPr lang="es-MX" dirty="0"/>
                    </a:p>
                  </a:txBody>
                  <a:tcPr>
                    <a:solidFill>
                      <a:schemeClr val="accent3">
                        <a:lumMod val="20000"/>
                        <a:lumOff val="80000"/>
                      </a:schemeClr>
                    </a:solidFill>
                  </a:tcPr>
                </a:tc>
                <a:tc>
                  <a:txBody>
                    <a:bodyPr/>
                    <a:lstStyle/>
                    <a:p>
                      <a:r>
                        <a:rPr lang="es-MX" dirty="0" smtClean="0"/>
                        <a:t>29.1%</a:t>
                      </a:r>
                      <a:endParaRPr lang="es-MX" dirty="0"/>
                    </a:p>
                  </a:txBody>
                  <a:tcPr>
                    <a:solidFill>
                      <a:schemeClr val="accent3">
                        <a:lumMod val="20000"/>
                        <a:lumOff val="80000"/>
                      </a:schemeClr>
                    </a:solidFill>
                  </a:tcPr>
                </a:tc>
                <a:tc>
                  <a:txBody>
                    <a:bodyPr/>
                    <a:lstStyle/>
                    <a:p>
                      <a:r>
                        <a:rPr lang="es-MX" dirty="0" smtClean="0"/>
                        <a:t>330</a:t>
                      </a:r>
                      <a:endParaRPr lang="es-MX" dirty="0"/>
                    </a:p>
                  </a:txBody>
                  <a:tcPr>
                    <a:solidFill>
                      <a:schemeClr val="accent3">
                        <a:lumMod val="20000"/>
                        <a:lumOff val="80000"/>
                      </a:schemeClr>
                    </a:solidFill>
                  </a:tcPr>
                </a:tc>
                <a:tc>
                  <a:txBody>
                    <a:bodyPr/>
                    <a:lstStyle/>
                    <a:p>
                      <a:r>
                        <a:rPr lang="es-MX" dirty="0" smtClean="0"/>
                        <a:t>23.3%</a:t>
                      </a:r>
                    </a:p>
                  </a:txBody>
                  <a:tcPr>
                    <a:solidFill>
                      <a:schemeClr val="accent3">
                        <a:lumMod val="20000"/>
                        <a:lumOff val="80000"/>
                      </a:schemeClr>
                    </a:solidFill>
                  </a:tcPr>
                </a:tc>
                <a:tc>
                  <a:txBody>
                    <a:bodyPr/>
                    <a:lstStyle/>
                    <a:p>
                      <a:r>
                        <a:rPr lang="es-MX" dirty="0" smtClean="0"/>
                        <a:t>86.6%</a:t>
                      </a:r>
                    </a:p>
                  </a:txBody>
                  <a:tcPr>
                    <a:solidFill>
                      <a:schemeClr val="accent3">
                        <a:lumMod val="20000"/>
                        <a:lumOff val="80000"/>
                      </a:schemeClr>
                    </a:solidFill>
                  </a:tcPr>
                </a:tc>
                <a:tc>
                  <a:txBody>
                    <a:bodyPr/>
                    <a:lstStyle/>
                    <a:p>
                      <a:r>
                        <a:rPr lang="es-MX" dirty="0" smtClean="0"/>
                        <a:t>2.7%</a:t>
                      </a:r>
                      <a:endParaRPr lang="es-MX" dirty="0"/>
                    </a:p>
                  </a:txBody>
                  <a:tcPr>
                    <a:solidFill>
                      <a:schemeClr val="accent3">
                        <a:lumMod val="20000"/>
                        <a:lumOff val="80000"/>
                      </a:schemeClr>
                    </a:solidFill>
                  </a:tcPr>
                </a:tc>
                <a:tc>
                  <a:txBody>
                    <a:bodyPr/>
                    <a:lstStyle/>
                    <a:p>
                      <a:r>
                        <a:rPr lang="es-MX" dirty="0" smtClean="0"/>
                        <a:t>4.3%</a:t>
                      </a:r>
                      <a:endParaRPr lang="es-MX" dirty="0"/>
                    </a:p>
                  </a:txBody>
                  <a:tcPr>
                    <a:solidFill>
                      <a:schemeClr val="accent3">
                        <a:lumMod val="20000"/>
                        <a:lumOff val="80000"/>
                      </a:schemeClr>
                    </a:solidFill>
                  </a:tcPr>
                </a:tc>
              </a:tr>
              <a:tr h="1322932">
                <a:tc>
                  <a:txBody>
                    <a:bodyPr/>
                    <a:lstStyle/>
                    <a:p>
                      <a:r>
                        <a:rPr lang="es-MX" dirty="0" smtClean="0"/>
                        <a:t>Sexo</a:t>
                      </a:r>
                      <a:endParaRPr lang="es-MX" dirty="0"/>
                    </a:p>
                  </a:txBody>
                  <a:tcPr>
                    <a:solidFill>
                      <a:schemeClr val="accent3"/>
                    </a:solidFill>
                  </a:tcPr>
                </a:tc>
                <a:tc>
                  <a:txBody>
                    <a:bodyPr/>
                    <a:lstStyle/>
                    <a:p>
                      <a:r>
                        <a:rPr lang="es-MX" dirty="0" smtClean="0"/>
                        <a:t>P.</a:t>
                      </a:r>
                      <a:r>
                        <a:rPr lang="es-MX" baseline="0" dirty="0" smtClean="0"/>
                        <a:t> De 12 años y más soltera</a:t>
                      </a:r>
                      <a:endParaRPr lang="es-MX" dirty="0"/>
                    </a:p>
                  </a:txBody>
                  <a:tcPr>
                    <a:solidFill>
                      <a:schemeClr val="accent3"/>
                    </a:solidFill>
                  </a:tcPr>
                </a:tc>
                <a:tc>
                  <a:txBody>
                    <a:bodyPr/>
                    <a:lstStyle/>
                    <a:p>
                      <a:r>
                        <a:rPr lang="es-MX" dirty="0" smtClean="0"/>
                        <a:t>       %</a:t>
                      </a:r>
                      <a:endParaRPr lang="es-MX" dirty="0"/>
                    </a:p>
                  </a:txBody>
                  <a:tcPr>
                    <a:solidFill>
                      <a:schemeClr val="accent3"/>
                    </a:solidFill>
                  </a:tcPr>
                </a:tc>
                <a:tc>
                  <a:txBody>
                    <a:bodyPr/>
                    <a:lstStyle/>
                    <a:p>
                      <a:r>
                        <a:rPr lang="es-MX" dirty="0" smtClean="0"/>
                        <a:t>Total</a:t>
                      </a:r>
                      <a:endParaRPr lang="es-MX" dirty="0"/>
                    </a:p>
                  </a:txBody>
                  <a:tcPr>
                    <a:solidFill>
                      <a:schemeClr val="accent3"/>
                    </a:solidFill>
                  </a:tcPr>
                </a:tc>
                <a:tc>
                  <a:txBody>
                    <a:bodyPr/>
                    <a:lstStyle/>
                    <a:p>
                      <a:r>
                        <a:rPr lang="es-MX" dirty="0" smtClean="0"/>
                        <a:t>P.</a:t>
                      </a:r>
                      <a:r>
                        <a:rPr lang="es-MX" baseline="0" dirty="0" smtClean="0"/>
                        <a:t>  15 y más  en rezago Educativo</a:t>
                      </a:r>
                      <a:endParaRPr lang="es-MX" dirty="0"/>
                    </a:p>
                  </a:txBody>
                  <a:tcPr>
                    <a:solidFill>
                      <a:schemeClr val="accent3"/>
                    </a:solidFill>
                  </a:tcPr>
                </a:tc>
                <a:tc>
                  <a:txBody>
                    <a:bodyPr/>
                    <a:lstStyle/>
                    <a:p>
                      <a:r>
                        <a:rPr lang="es-MX" dirty="0" smtClean="0"/>
                        <a:t>       %</a:t>
                      </a:r>
                      <a:endParaRPr lang="es-MX" dirty="0"/>
                    </a:p>
                  </a:txBody>
                  <a:tcPr>
                    <a:solidFill>
                      <a:schemeClr val="accent3"/>
                    </a:solidFill>
                  </a:tcPr>
                </a:tc>
                <a:tc>
                  <a:txBody>
                    <a:bodyPr/>
                    <a:lstStyle/>
                    <a:p>
                      <a:r>
                        <a:rPr lang="es-MX" dirty="0" smtClean="0"/>
                        <a:t>Total</a:t>
                      </a:r>
                      <a:endParaRPr lang="es-MX" dirty="0"/>
                    </a:p>
                  </a:txBody>
                  <a:tcPr>
                    <a:solidFill>
                      <a:schemeClr val="accent3"/>
                    </a:solidFill>
                  </a:tcPr>
                </a:tc>
                <a:tc>
                  <a:txBody>
                    <a:bodyPr/>
                    <a:lstStyle/>
                    <a:p>
                      <a:endParaRPr lang="es-MX" dirty="0"/>
                    </a:p>
                  </a:txBody>
                  <a:tcPr>
                    <a:solidFill>
                      <a:schemeClr val="accent3"/>
                    </a:solidFill>
                  </a:tcPr>
                </a:tc>
              </a:tr>
              <a:tr h="353617">
                <a:tc>
                  <a:txBody>
                    <a:bodyPr/>
                    <a:lstStyle/>
                    <a:p>
                      <a:r>
                        <a:rPr lang="es-MX" dirty="0" smtClean="0"/>
                        <a:t>Masculina</a:t>
                      </a:r>
                      <a:endParaRPr lang="es-MX" dirty="0"/>
                    </a:p>
                  </a:txBody>
                  <a:tcPr>
                    <a:solidFill>
                      <a:schemeClr val="accent3">
                        <a:lumMod val="20000"/>
                        <a:lumOff val="80000"/>
                      </a:schemeClr>
                    </a:solidFill>
                  </a:tcPr>
                </a:tc>
                <a:tc>
                  <a:txBody>
                    <a:bodyPr/>
                    <a:lstStyle/>
                    <a:p>
                      <a:r>
                        <a:rPr lang="es-MX" dirty="0" smtClean="0"/>
                        <a:t>221</a:t>
                      </a:r>
                      <a:endParaRPr lang="es-MX" dirty="0"/>
                    </a:p>
                  </a:txBody>
                  <a:tcPr>
                    <a:solidFill>
                      <a:schemeClr val="accent3">
                        <a:lumMod val="20000"/>
                        <a:lumOff val="80000"/>
                      </a:schemeClr>
                    </a:solidFill>
                  </a:tcPr>
                </a:tc>
                <a:tc>
                  <a:txBody>
                    <a:bodyPr/>
                    <a:lstStyle/>
                    <a:p>
                      <a:r>
                        <a:rPr lang="es-MX" dirty="0" smtClean="0"/>
                        <a:t>15.6%</a:t>
                      </a:r>
                      <a:endParaRPr lang="es-MX" dirty="0"/>
                    </a:p>
                  </a:txBody>
                  <a:tcPr>
                    <a:solidFill>
                      <a:schemeClr val="accent3">
                        <a:lumMod val="20000"/>
                        <a:lumOff val="80000"/>
                      </a:schemeClr>
                    </a:solidFill>
                  </a:tcPr>
                </a:tc>
                <a:tc>
                  <a:txBody>
                    <a:bodyPr/>
                    <a:lstStyle/>
                    <a:p>
                      <a:r>
                        <a:rPr lang="es-MX" dirty="0" smtClean="0"/>
                        <a:t>561</a:t>
                      </a:r>
                      <a:endParaRPr lang="es-MX" dirty="0"/>
                    </a:p>
                  </a:txBody>
                  <a:tcPr>
                    <a:solidFill>
                      <a:schemeClr val="accent3">
                        <a:lumMod val="20000"/>
                        <a:lumOff val="80000"/>
                      </a:schemeClr>
                    </a:solidFill>
                  </a:tcPr>
                </a:tc>
                <a:tc>
                  <a:txBody>
                    <a:bodyPr/>
                    <a:lstStyle/>
                    <a:p>
                      <a:r>
                        <a:rPr lang="es-MX" dirty="0" smtClean="0"/>
                        <a:t>73</a:t>
                      </a:r>
                      <a:endParaRPr lang="es-MX" dirty="0"/>
                    </a:p>
                  </a:txBody>
                  <a:tcPr>
                    <a:solidFill>
                      <a:schemeClr val="accent3">
                        <a:lumMod val="20000"/>
                        <a:lumOff val="80000"/>
                      </a:schemeClr>
                    </a:solidFill>
                  </a:tcPr>
                </a:tc>
                <a:tc>
                  <a:txBody>
                    <a:bodyPr/>
                    <a:lstStyle/>
                    <a:p>
                      <a:r>
                        <a:rPr lang="es-MX" dirty="0" smtClean="0"/>
                        <a:t>5.17%</a:t>
                      </a:r>
                      <a:endParaRPr lang="es-MX" dirty="0"/>
                    </a:p>
                  </a:txBody>
                  <a:tcPr>
                    <a:solidFill>
                      <a:schemeClr val="accent3">
                        <a:lumMod val="20000"/>
                        <a:lumOff val="80000"/>
                      </a:schemeClr>
                    </a:solidFill>
                  </a:tcPr>
                </a:tc>
                <a:tc>
                  <a:txBody>
                    <a:bodyPr/>
                    <a:lstStyle/>
                    <a:p>
                      <a:r>
                        <a:rPr lang="es-MX" dirty="0" smtClean="0"/>
                        <a:t>197</a:t>
                      </a:r>
                      <a:endParaRPr lang="es-MX" dirty="0"/>
                    </a:p>
                  </a:txBody>
                  <a:tcPr>
                    <a:solidFill>
                      <a:schemeClr val="accent3">
                        <a:lumMod val="20000"/>
                        <a:lumOff val="80000"/>
                      </a:schemeClr>
                    </a:solidFill>
                  </a:tcPr>
                </a:tc>
                <a:tc>
                  <a:txBody>
                    <a:bodyPr/>
                    <a:lstStyle/>
                    <a:p>
                      <a:endParaRPr lang="es-MX" dirty="0"/>
                    </a:p>
                  </a:txBody>
                  <a:tcPr>
                    <a:solidFill>
                      <a:schemeClr val="accent3">
                        <a:lumMod val="20000"/>
                        <a:lumOff val="80000"/>
                      </a:schemeClr>
                    </a:solidFill>
                  </a:tcPr>
                </a:tc>
              </a:tr>
              <a:tr h="443487">
                <a:tc>
                  <a:txBody>
                    <a:bodyPr/>
                    <a:lstStyle/>
                    <a:p>
                      <a:r>
                        <a:rPr lang="es-MX" dirty="0" smtClean="0"/>
                        <a:t>Femenina</a:t>
                      </a:r>
                      <a:endParaRPr lang="es-MX" dirty="0"/>
                    </a:p>
                  </a:txBody>
                  <a:tcPr>
                    <a:solidFill>
                      <a:schemeClr val="accent3">
                        <a:lumMod val="20000"/>
                        <a:lumOff val="80000"/>
                      </a:schemeClr>
                    </a:solidFill>
                  </a:tcPr>
                </a:tc>
                <a:tc>
                  <a:txBody>
                    <a:bodyPr/>
                    <a:lstStyle/>
                    <a:p>
                      <a:r>
                        <a:rPr lang="es-MX" dirty="0" smtClean="0"/>
                        <a:t>310</a:t>
                      </a:r>
                      <a:endParaRPr lang="es-MX" dirty="0"/>
                    </a:p>
                  </a:txBody>
                  <a:tcPr>
                    <a:solidFill>
                      <a:schemeClr val="accent3">
                        <a:lumMod val="20000"/>
                        <a:lumOff val="80000"/>
                      </a:schemeClr>
                    </a:solidFill>
                  </a:tcPr>
                </a:tc>
                <a:tc>
                  <a:txBody>
                    <a:bodyPr/>
                    <a:lstStyle/>
                    <a:p>
                      <a:r>
                        <a:rPr lang="es-MX" dirty="0" smtClean="0"/>
                        <a:t>21.9%</a:t>
                      </a:r>
                      <a:endParaRPr lang="es-MX" dirty="0"/>
                    </a:p>
                  </a:txBody>
                  <a:tcPr>
                    <a:solidFill>
                      <a:schemeClr val="accent3">
                        <a:lumMod val="20000"/>
                        <a:lumOff val="80000"/>
                      </a:schemeClr>
                    </a:solidFill>
                  </a:tcPr>
                </a:tc>
                <a:tc>
                  <a:txBody>
                    <a:bodyPr/>
                    <a:lstStyle/>
                    <a:p>
                      <a:r>
                        <a:rPr lang="es-MX" dirty="0" smtClean="0"/>
                        <a:t>561</a:t>
                      </a:r>
                      <a:endParaRPr lang="es-MX" dirty="0"/>
                    </a:p>
                  </a:txBody>
                  <a:tcPr>
                    <a:solidFill>
                      <a:schemeClr val="accent3">
                        <a:lumMod val="20000"/>
                        <a:lumOff val="80000"/>
                      </a:schemeClr>
                    </a:solidFill>
                  </a:tcPr>
                </a:tc>
                <a:tc>
                  <a:txBody>
                    <a:bodyPr/>
                    <a:lstStyle/>
                    <a:p>
                      <a:r>
                        <a:rPr lang="es-MX" dirty="0" smtClean="0"/>
                        <a:t>124</a:t>
                      </a:r>
                      <a:endParaRPr lang="es-MX" dirty="0"/>
                    </a:p>
                  </a:txBody>
                  <a:tcPr>
                    <a:solidFill>
                      <a:schemeClr val="accent3">
                        <a:lumMod val="20000"/>
                        <a:lumOff val="80000"/>
                      </a:schemeClr>
                    </a:solidFill>
                  </a:tcPr>
                </a:tc>
                <a:tc>
                  <a:txBody>
                    <a:bodyPr/>
                    <a:lstStyle/>
                    <a:p>
                      <a:r>
                        <a:rPr lang="es-MX" dirty="0" smtClean="0"/>
                        <a:t>8.8%</a:t>
                      </a:r>
                      <a:endParaRPr lang="es-MX" dirty="0"/>
                    </a:p>
                  </a:txBody>
                  <a:tcPr>
                    <a:solidFill>
                      <a:schemeClr val="accent3">
                        <a:lumMod val="20000"/>
                        <a:lumOff val="80000"/>
                      </a:schemeClr>
                    </a:solidFill>
                  </a:tcPr>
                </a:tc>
                <a:tc>
                  <a:txBody>
                    <a:bodyPr/>
                    <a:lstStyle/>
                    <a:p>
                      <a:r>
                        <a:rPr lang="es-MX" dirty="0" smtClean="0"/>
                        <a:t>197</a:t>
                      </a:r>
                      <a:endParaRPr lang="es-MX" dirty="0"/>
                    </a:p>
                  </a:txBody>
                  <a:tcPr>
                    <a:solidFill>
                      <a:schemeClr val="accent3">
                        <a:lumMod val="20000"/>
                        <a:lumOff val="80000"/>
                      </a:schemeClr>
                    </a:solidFill>
                  </a:tcPr>
                </a:tc>
                <a:tc>
                  <a:txBody>
                    <a:bodyPr/>
                    <a:lstStyle/>
                    <a:p>
                      <a:endParaRPr lang="es-MX" dirty="0"/>
                    </a:p>
                  </a:txBody>
                  <a:tcPr>
                    <a:solidFill>
                      <a:schemeClr val="accent3">
                        <a:lumMod val="20000"/>
                        <a:lumOff val="80000"/>
                      </a:schemeClr>
                    </a:solidFill>
                  </a:tcPr>
                </a:tc>
              </a:tr>
              <a:tr h="0">
                <a:tc>
                  <a:txBody>
                    <a:bodyPr/>
                    <a:lstStyle/>
                    <a:p>
                      <a:endParaRPr lang="es-MX"/>
                    </a:p>
                  </a:txBody>
                  <a:tcPr>
                    <a:solidFill>
                      <a:schemeClr val="accent3">
                        <a:lumMod val="20000"/>
                        <a:lumOff val="80000"/>
                      </a:schemeClr>
                    </a:solidFill>
                  </a:tcPr>
                </a:tc>
                <a:tc>
                  <a:txBody>
                    <a:bodyPr/>
                    <a:lstStyle/>
                    <a:p>
                      <a:endParaRPr lang="es-MX"/>
                    </a:p>
                  </a:txBody>
                  <a:tcPr>
                    <a:solidFill>
                      <a:schemeClr val="accent3">
                        <a:lumMod val="20000"/>
                        <a:lumOff val="80000"/>
                      </a:schemeClr>
                    </a:solidFill>
                  </a:tcPr>
                </a:tc>
                <a:tc>
                  <a:txBody>
                    <a:bodyPr/>
                    <a:lstStyle/>
                    <a:p>
                      <a:endParaRPr lang="es-MX" dirty="0"/>
                    </a:p>
                  </a:txBody>
                  <a:tcPr>
                    <a:solidFill>
                      <a:schemeClr val="accent3">
                        <a:lumMod val="20000"/>
                        <a:lumOff val="80000"/>
                      </a:schemeClr>
                    </a:solidFill>
                  </a:tcPr>
                </a:tc>
                <a:tc>
                  <a:txBody>
                    <a:bodyPr/>
                    <a:lstStyle/>
                    <a:p>
                      <a:endParaRPr lang="es-MX" dirty="0"/>
                    </a:p>
                  </a:txBody>
                  <a:tcPr>
                    <a:solidFill>
                      <a:schemeClr val="accent3">
                        <a:lumMod val="20000"/>
                        <a:lumOff val="80000"/>
                      </a:schemeClr>
                    </a:solidFill>
                  </a:tcPr>
                </a:tc>
                <a:tc>
                  <a:txBody>
                    <a:bodyPr/>
                    <a:lstStyle/>
                    <a:p>
                      <a:endParaRPr lang="es-MX"/>
                    </a:p>
                  </a:txBody>
                  <a:tcPr>
                    <a:solidFill>
                      <a:schemeClr val="accent3">
                        <a:lumMod val="20000"/>
                        <a:lumOff val="80000"/>
                      </a:schemeClr>
                    </a:solidFill>
                  </a:tcPr>
                </a:tc>
                <a:tc>
                  <a:txBody>
                    <a:bodyPr/>
                    <a:lstStyle/>
                    <a:p>
                      <a:endParaRPr lang="es-MX" dirty="0"/>
                    </a:p>
                  </a:txBody>
                  <a:tcPr>
                    <a:solidFill>
                      <a:schemeClr val="accent3">
                        <a:lumMod val="20000"/>
                        <a:lumOff val="80000"/>
                      </a:schemeClr>
                    </a:solidFill>
                  </a:tcPr>
                </a:tc>
                <a:tc>
                  <a:txBody>
                    <a:bodyPr/>
                    <a:lstStyle/>
                    <a:p>
                      <a:endParaRPr lang="es-MX" dirty="0"/>
                    </a:p>
                  </a:txBody>
                  <a:tcPr>
                    <a:solidFill>
                      <a:schemeClr val="accent3">
                        <a:lumMod val="20000"/>
                        <a:lumOff val="80000"/>
                      </a:schemeClr>
                    </a:solidFill>
                  </a:tcPr>
                </a:tc>
                <a:tc>
                  <a:txBody>
                    <a:bodyPr/>
                    <a:lstStyle/>
                    <a:p>
                      <a:endParaRPr lang="es-MX" dirty="0"/>
                    </a:p>
                  </a:txBody>
                  <a:tcPr>
                    <a:solidFill>
                      <a:schemeClr val="accent3">
                        <a:lumMod val="20000"/>
                        <a:lumOff val="80000"/>
                      </a:schemeClr>
                    </a:solidFill>
                  </a:tcPr>
                </a:tc>
              </a:tr>
            </a:tbl>
          </a:graphicData>
        </a:graphic>
      </p:graphicFrame>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a:p>
        </p:txBody>
      </p:sp>
      <p:graphicFrame>
        <p:nvGraphicFramePr>
          <p:cNvPr id="8" name="7 Marcador de contenido"/>
          <p:cNvGraphicFramePr>
            <a:graphicFrameLocks noGrp="1"/>
          </p:cNvGraphicFramePr>
          <p:nvPr>
            <p:ph idx="1"/>
          </p:nvPr>
        </p:nvGraphicFramePr>
        <p:xfrm>
          <a:off x="457200" y="1600200"/>
          <a:ext cx="8229600" cy="3337952"/>
        </p:xfrm>
        <a:graphic>
          <a:graphicData uri="http://schemas.openxmlformats.org/drawingml/2006/table">
            <a:tbl>
              <a:tblPr firstRow="1" bandRow="1">
                <a:tableStyleId>{5C22544A-7EE6-4342-B048-85BDC9FD1C3A}</a:tableStyleId>
              </a:tblPr>
              <a:tblGrid>
                <a:gridCol w="2057400"/>
                <a:gridCol w="2057400"/>
                <a:gridCol w="2057400"/>
                <a:gridCol w="2057400"/>
              </a:tblGrid>
              <a:tr h="370840">
                <a:tc>
                  <a:txBody>
                    <a:bodyPr/>
                    <a:lstStyle/>
                    <a:p>
                      <a:r>
                        <a:rPr lang="es-MX" dirty="0" smtClean="0"/>
                        <a:t>Sexo</a:t>
                      </a:r>
                      <a:endParaRPr lang="es-MX" dirty="0"/>
                    </a:p>
                  </a:txBody>
                  <a:tcPr>
                    <a:solidFill>
                      <a:schemeClr val="accent3"/>
                    </a:solidFill>
                  </a:tcPr>
                </a:tc>
                <a:tc>
                  <a:txBody>
                    <a:bodyPr/>
                    <a:lstStyle/>
                    <a:p>
                      <a:r>
                        <a:rPr lang="es-MX" dirty="0" smtClean="0"/>
                        <a:t>P.</a:t>
                      </a:r>
                      <a:r>
                        <a:rPr lang="es-MX" baseline="0" dirty="0" smtClean="0"/>
                        <a:t>  ocupada como empleado u obrero</a:t>
                      </a:r>
                      <a:endParaRPr lang="es-MX" dirty="0"/>
                    </a:p>
                  </a:txBody>
                  <a:tcPr>
                    <a:solidFill>
                      <a:schemeClr val="accent3"/>
                    </a:solidFill>
                  </a:tcPr>
                </a:tc>
                <a:tc>
                  <a:txBody>
                    <a:bodyPr/>
                    <a:lstStyle/>
                    <a:p>
                      <a:r>
                        <a:rPr lang="es-MX" dirty="0" smtClean="0"/>
                        <a:t>                 %</a:t>
                      </a:r>
                      <a:endParaRPr lang="es-MX" dirty="0"/>
                    </a:p>
                  </a:txBody>
                  <a:tcPr>
                    <a:solidFill>
                      <a:schemeClr val="accent3"/>
                    </a:solidFill>
                  </a:tcPr>
                </a:tc>
                <a:tc>
                  <a:txBody>
                    <a:bodyPr/>
                    <a:lstStyle/>
                    <a:p>
                      <a:r>
                        <a:rPr lang="es-MX" dirty="0" smtClean="0"/>
                        <a:t>Total</a:t>
                      </a:r>
                      <a:endParaRPr lang="es-MX" dirty="0"/>
                    </a:p>
                  </a:txBody>
                  <a:tcPr>
                    <a:solidFill>
                      <a:schemeClr val="accent3"/>
                    </a:solidFill>
                  </a:tcPr>
                </a:tc>
              </a:tr>
              <a:tr h="396632">
                <a:tc>
                  <a:txBody>
                    <a:bodyPr/>
                    <a:lstStyle/>
                    <a:p>
                      <a:r>
                        <a:rPr lang="es-MX" dirty="0" smtClean="0"/>
                        <a:t>Masculino</a:t>
                      </a:r>
                      <a:endParaRPr lang="es-MX" dirty="0"/>
                    </a:p>
                  </a:txBody>
                  <a:tcPr>
                    <a:solidFill>
                      <a:schemeClr val="accent3">
                        <a:lumMod val="20000"/>
                        <a:lumOff val="80000"/>
                      </a:schemeClr>
                    </a:solidFill>
                  </a:tcPr>
                </a:tc>
                <a:tc>
                  <a:txBody>
                    <a:bodyPr/>
                    <a:lstStyle/>
                    <a:p>
                      <a:r>
                        <a:rPr lang="es-MX" dirty="0" smtClean="0"/>
                        <a:t>197</a:t>
                      </a:r>
                      <a:endParaRPr lang="es-MX" dirty="0"/>
                    </a:p>
                  </a:txBody>
                  <a:tcPr>
                    <a:solidFill>
                      <a:schemeClr val="accent3">
                        <a:lumMod val="20000"/>
                        <a:lumOff val="80000"/>
                      </a:schemeClr>
                    </a:solidFill>
                  </a:tcPr>
                </a:tc>
                <a:tc>
                  <a:txBody>
                    <a:bodyPr/>
                    <a:lstStyle/>
                    <a:p>
                      <a:r>
                        <a:rPr lang="es-MX" dirty="0" smtClean="0"/>
                        <a:t>13.9%</a:t>
                      </a:r>
                      <a:endParaRPr lang="es-MX" dirty="0"/>
                    </a:p>
                  </a:txBody>
                  <a:tcPr>
                    <a:solidFill>
                      <a:schemeClr val="accent3">
                        <a:lumMod val="20000"/>
                        <a:lumOff val="80000"/>
                      </a:schemeClr>
                    </a:solidFill>
                  </a:tcPr>
                </a:tc>
                <a:tc>
                  <a:txBody>
                    <a:bodyPr/>
                    <a:lstStyle/>
                    <a:p>
                      <a:r>
                        <a:rPr lang="es-MX" dirty="0" smtClean="0"/>
                        <a:t>405</a:t>
                      </a:r>
                      <a:endParaRPr lang="es-MX" dirty="0"/>
                    </a:p>
                  </a:txBody>
                  <a:tcPr>
                    <a:solidFill>
                      <a:schemeClr val="accent3">
                        <a:lumMod val="20000"/>
                        <a:lumOff val="80000"/>
                      </a:schemeClr>
                    </a:solidFill>
                  </a:tcPr>
                </a:tc>
              </a:tr>
              <a:tr h="370840">
                <a:tc>
                  <a:txBody>
                    <a:bodyPr/>
                    <a:lstStyle/>
                    <a:p>
                      <a:r>
                        <a:rPr lang="es-MX" dirty="0" smtClean="0"/>
                        <a:t>Femenino</a:t>
                      </a:r>
                      <a:endParaRPr lang="es-MX" dirty="0"/>
                    </a:p>
                  </a:txBody>
                  <a:tcPr>
                    <a:solidFill>
                      <a:schemeClr val="accent3">
                        <a:lumMod val="20000"/>
                        <a:lumOff val="80000"/>
                      </a:schemeClr>
                    </a:solidFill>
                  </a:tcPr>
                </a:tc>
                <a:tc>
                  <a:txBody>
                    <a:bodyPr/>
                    <a:lstStyle/>
                    <a:p>
                      <a:r>
                        <a:rPr lang="es-MX" dirty="0" smtClean="0"/>
                        <a:t>208</a:t>
                      </a:r>
                      <a:endParaRPr lang="es-MX" dirty="0"/>
                    </a:p>
                  </a:txBody>
                  <a:tcPr>
                    <a:solidFill>
                      <a:schemeClr val="accent3">
                        <a:lumMod val="20000"/>
                        <a:lumOff val="80000"/>
                      </a:schemeClr>
                    </a:solidFill>
                  </a:tcPr>
                </a:tc>
                <a:tc>
                  <a:txBody>
                    <a:bodyPr/>
                    <a:lstStyle/>
                    <a:p>
                      <a:r>
                        <a:rPr lang="es-MX" dirty="0" smtClean="0"/>
                        <a:t>14.7%</a:t>
                      </a:r>
                      <a:endParaRPr lang="es-MX" dirty="0"/>
                    </a:p>
                  </a:txBody>
                  <a:tcPr>
                    <a:solidFill>
                      <a:schemeClr val="accent3">
                        <a:lumMod val="20000"/>
                        <a:lumOff val="80000"/>
                      </a:schemeClr>
                    </a:solidFill>
                  </a:tcPr>
                </a:tc>
                <a:tc>
                  <a:txBody>
                    <a:bodyPr/>
                    <a:lstStyle/>
                    <a:p>
                      <a:r>
                        <a:rPr lang="es-MX" dirty="0" smtClean="0"/>
                        <a:t>405</a:t>
                      </a:r>
                      <a:endParaRPr lang="es-MX" dirty="0"/>
                    </a:p>
                  </a:txBody>
                  <a:tcPr>
                    <a:solidFill>
                      <a:schemeClr val="accent3">
                        <a:lumMod val="20000"/>
                        <a:lumOff val="80000"/>
                      </a:schemeClr>
                    </a:solidFill>
                  </a:tcPr>
                </a:tc>
              </a:tr>
              <a:tr h="370840">
                <a:tc>
                  <a:txBody>
                    <a:bodyPr/>
                    <a:lstStyle/>
                    <a:p>
                      <a:r>
                        <a:rPr lang="es-MX" dirty="0" smtClean="0"/>
                        <a:t>Sexo</a:t>
                      </a:r>
                      <a:endParaRPr lang="es-MX" dirty="0"/>
                    </a:p>
                  </a:txBody>
                  <a:tcPr>
                    <a:solidFill>
                      <a:schemeClr val="accent3"/>
                    </a:solidFill>
                  </a:tcPr>
                </a:tc>
                <a:tc>
                  <a:txBody>
                    <a:bodyPr/>
                    <a:lstStyle/>
                    <a:p>
                      <a:r>
                        <a:rPr lang="es-MX" dirty="0" smtClean="0"/>
                        <a:t>Población</a:t>
                      </a:r>
                      <a:r>
                        <a:rPr lang="es-MX" baseline="0" dirty="0" smtClean="0"/>
                        <a:t> ocupada por cuenta propia</a:t>
                      </a:r>
                      <a:endParaRPr lang="es-MX" dirty="0"/>
                    </a:p>
                  </a:txBody>
                  <a:tcPr>
                    <a:solidFill>
                      <a:schemeClr val="accent3"/>
                    </a:solidFill>
                  </a:tcPr>
                </a:tc>
                <a:tc>
                  <a:txBody>
                    <a:bodyPr/>
                    <a:lstStyle/>
                    <a:p>
                      <a:r>
                        <a:rPr lang="es-MX" dirty="0" smtClean="0"/>
                        <a:t>                  %</a:t>
                      </a:r>
                      <a:endParaRPr lang="es-MX" dirty="0"/>
                    </a:p>
                  </a:txBody>
                  <a:tcPr>
                    <a:solidFill>
                      <a:schemeClr val="accent3"/>
                    </a:solidFill>
                  </a:tcPr>
                </a:tc>
                <a:tc>
                  <a:txBody>
                    <a:bodyPr/>
                    <a:lstStyle/>
                    <a:p>
                      <a:r>
                        <a:rPr lang="es-MX" dirty="0" smtClean="0"/>
                        <a:t>Total</a:t>
                      </a:r>
                      <a:endParaRPr lang="es-MX" dirty="0"/>
                    </a:p>
                  </a:txBody>
                  <a:tcPr>
                    <a:solidFill>
                      <a:schemeClr val="accent3"/>
                    </a:solidFill>
                  </a:tcPr>
                </a:tc>
              </a:tr>
              <a:tr h="370840">
                <a:tc>
                  <a:txBody>
                    <a:bodyPr/>
                    <a:lstStyle/>
                    <a:p>
                      <a:r>
                        <a:rPr lang="es-MX" dirty="0" smtClean="0"/>
                        <a:t>Masculina</a:t>
                      </a:r>
                      <a:endParaRPr lang="es-MX" dirty="0"/>
                    </a:p>
                  </a:txBody>
                  <a:tcPr>
                    <a:solidFill>
                      <a:schemeClr val="accent3">
                        <a:lumMod val="20000"/>
                        <a:lumOff val="80000"/>
                      </a:schemeClr>
                    </a:solidFill>
                  </a:tcPr>
                </a:tc>
                <a:tc>
                  <a:txBody>
                    <a:bodyPr/>
                    <a:lstStyle/>
                    <a:p>
                      <a:r>
                        <a:rPr lang="es-MX" dirty="0" smtClean="0"/>
                        <a:t>81</a:t>
                      </a:r>
                      <a:endParaRPr lang="es-MX" dirty="0"/>
                    </a:p>
                  </a:txBody>
                  <a:tcPr>
                    <a:solidFill>
                      <a:schemeClr val="accent3">
                        <a:lumMod val="20000"/>
                        <a:lumOff val="80000"/>
                      </a:schemeClr>
                    </a:solidFill>
                  </a:tcPr>
                </a:tc>
                <a:tc>
                  <a:txBody>
                    <a:bodyPr/>
                    <a:lstStyle/>
                    <a:p>
                      <a:r>
                        <a:rPr lang="es-MX" dirty="0" smtClean="0"/>
                        <a:t>5.7%</a:t>
                      </a:r>
                      <a:endParaRPr lang="es-MX" dirty="0"/>
                    </a:p>
                  </a:txBody>
                  <a:tcPr>
                    <a:solidFill>
                      <a:schemeClr val="accent3">
                        <a:lumMod val="20000"/>
                        <a:lumOff val="80000"/>
                      </a:schemeClr>
                    </a:solidFill>
                  </a:tcPr>
                </a:tc>
                <a:tc>
                  <a:txBody>
                    <a:bodyPr/>
                    <a:lstStyle/>
                    <a:p>
                      <a:r>
                        <a:rPr lang="es-MX" dirty="0" smtClean="0"/>
                        <a:t>124</a:t>
                      </a:r>
                      <a:endParaRPr lang="es-MX" dirty="0"/>
                    </a:p>
                  </a:txBody>
                  <a:tcPr>
                    <a:solidFill>
                      <a:schemeClr val="accent3">
                        <a:lumMod val="20000"/>
                        <a:lumOff val="80000"/>
                      </a:schemeClr>
                    </a:solidFill>
                  </a:tcPr>
                </a:tc>
              </a:tr>
              <a:tr h="370840">
                <a:tc>
                  <a:txBody>
                    <a:bodyPr/>
                    <a:lstStyle/>
                    <a:p>
                      <a:r>
                        <a:rPr lang="es-MX" dirty="0" smtClean="0"/>
                        <a:t>Femenina</a:t>
                      </a:r>
                      <a:endParaRPr lang="es-MX" dirty="0"/>
                    </a:p>
                  </a:txBody>
                  <a:tcPr>
                    <a:solidFill>
                      <a:schemeClr val="accent3">
                        <a:lumMod val="20000"/>
                        <a:lumOff val="80000"/>
                      </a:schemeClr>
                    </a:solidFill>
                  </a:tcPr>
                </a:tc>
                <a:tc>
                  <a:txBody>
                    <a:bodyPr/>
                    <a:lstStyle/>
                    <a:p>
                      <a:r>
                        <a:rPr lang="es-MX" dirty="0" smtClean="0"/>
                        <a:t>43</a:t>
                      </a:r>
                      <a:endParaRPr lang="es-MX" dirty="0"/>
                    </a:p>
                  </a:txBody>
                  <a:tcPr>
                    <a:solidFill>
                      <a:schemeClr val="accent3">
                        <a:lumMod val="20000"/>
                        <a:lumOff val="80000"/>
                      </a:schemeClr>
                    </a:solidFill>
                  </a:tcPr>
                </a:tc>
                <a:tc>
                  <a:txBody>
                    <a:bodyPr/>
                    <a:lstStyle/>
                    <a:p>
                      <a:r>
                        <a:rPr lang="es-MX" dirty="0" smtClean="0"/>
                        <a:t>3.0%</a:t>
                      </a:r>
                      <a:endParaRPr lang="es-MX" dirty="0"/>
                    </a:p>
                  </a:txBody>
                  <a:tcPr>
                    <a:solidFill>
                      <a:schemeClr val="accent3">
                        <a:lumMod val="20000"/>
                        <a:lumOff val="80000"/>
                      </a:schemeClr>
                    </a:solidFill>
                  </a:tcPr>
                </a:tc>
                <a:tc>
                  <a:txBody>
                    <a:bodyPr/>
                    <a:lstStyle/>
                    <a:p>
                      <a:r>
                        <a:rPr lang="es-MX" dirty="0" smtClean="0"/>
                        <a:t>124</a:t>
                      </a:r>
                      <a:endParaRPr lang="es-MX" dirty="0"/>
                    </a:p>
                  </a:txBody>
                  <a:tcPr>
                    <a:solidFill>
                      <a:schemeClr val="accent3">
                        <a:lumMod val="20000"/>
                        <a:lumOff val="80000"/>
                      </a:schemeClr>
                    </a:solidFill>
                  </a:tcPr>
                </a:tc>
              </a:tr>
            </a:tbl>
          </a:graphicData>
        </a:graphic>
      </p:graphicFrame>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Metodología</a:t>
            </a:r>
            <a:endParaRPr lang="es-MX" dirty="0"/>
          </a:p>
        </p:txBody>
      </p:sp>
      <p:sp>
        <p:nvSpPr>
          <p:cNvPr id="3" name="2 Marcador de contenido"/>
          <p:cNvSpPr>
            <a:spLocks noGrp="1"/>
          </p:cNvSpPr>
          <p:nvPr>
            <p:ph idx="1"/>
          </p:nvPr>
        </p:nvSpPr>
        <p:spPr/>
        <p:txBody>
          <a:bodyPr>
            <a:normAutofit fontScale="92500" lnSpcReduction="10000"/>
          </a:bodyPr>
          <a:lstStyle/>
          <a:p>
            <a:pPr algn="just"/>
            <a:r>
              <a:rPr lang="es-MX" dirty="0" smtClean="0"/>
              <a:t>Consultar los datos de INEGI para delimitar la población y mi área de intervención  con la revisión del AGEB.</a:t>
            </a:r>
          </a:p>
          <a:p>
            <a:pPr algn="just"/>
            <a:r>
              <a:rPr lang="es-MX" dirty="0" smtClean="0"/>
              <a:t>Observar la ubicación y la cantidad de negocios que venden bebidas alcohólicas dentro de la colonia las hadas.</a:t>
            </a:r>
          </a:p>
          <a:p>
            <a:pPr algn="just"/>
            <a:r>
              <a:rPr lang="es-MX" dirty="0" smtClean="0"/>
              <a:t>Observar si hay alguna institución de gobierno que me pueda proporcionar datos sobre la colonia.</a:t>
            </a:r>
          </a:p>
          <a:p>
            <a:pPr algn="just"/>
            <a:r>
              <a:rPr lang="es-MX" dirty="0" smtClean="0"/>
              <a:t>Hacer entrevistas </a:t>
            </a:r>
            <a:r>
              <a:rPr lang="es-MX" dirty="0" err="1" smtClean="0"/>
              <a:t>semiestructuradas</a:t>
            </a:r>
            <a:r>
              <a:rPr lang="es-MX" dirty="0" smtClean="0"/>
              <a:t> a jóvenes</a:t>
            </a:r>
          </a:p>
          <a:p>
            <a:pPr algn="just"/>
            <a:r>
              <a:rPr lang="es-MX" dirty="0" smtClean="0"/>
              <a:t>Ver lo que dice la Encuesta Nacional Contra las Adicciones del Estado de Querétaro. </a:t>
            </a:r>
          </a:p>
          <a:p>
            <a:endParaRPr lang="es-MX"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Metodología</a:t>
            </a:r>
            <a:endParaRPr lang="es-MX" dirty="0"/>
          </a:p>
        </p:txBody>
      </p:sp>
      <p:sp>
        <p:nvSpPr>
          <p:cNvPr id="3" name="2 Marcador de contenido"/>
          <p:cNvSpPr>
            <a:spLocks noGrp="1"/>
          </p:cNvSpPr>
          <p:nvPr>
            <p:ph idx="1"/>
          </p:nvPr>
        </p:nvSpPr>
        <p:spPr/>
        <p:txBody>
          <a:bodyPr/>
          <a:lstStyle/>
          <a:p>
            <a:pPr algn="just"/>
            <a:r>
              <a:rPr lang="es-MX" dirty="0" smtClean="0"/>
              <a:t>Entrevistas realizadas: 6</a:t>
            </a:r>
          </a:p>
          <a:p>
            <a:pPr algn="just"/>
            <a:r>
              <a:rPr lang="es-MX" dirty="0" smtClean="0"/>
              <a:t>Observaciones realizadas: 2</a:t>
            </a:r>
          </a:p>
          <a:p>
            <a:pPr>
              <a:buNone/>
            </a:pPr>
            <a:endParaRPr lang="es-MX"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dirty="0"/>
          </a:p>
        </p:txBody>
      </p:sp>
      <p:sp>
        <p:nvSpPr>
          <p:cNvPr id="3" name="2 Marcador de contenido"/>
          <p:cNvSpPr>
            <a:spLocks noGrp="1"/>
          </p:cNvSpPr>
          <p:nvPr>
            <p:ph idx="1"/>
          </p:nvPr>
        </p:nvSpPr>
        <p:spPr/>
        <p:txBody>
          <a:bodyPr/>
          <a:lstStyle/>
          <a:p>
            <a:pPr algn="just"/>
            <a:r>
              <a:rPr lang="es-MX" dirty="0" smtClean="0"/>
              <a:t>Se entrevisto a:</a:t>
            </a:r>
          </a:p>
          <a:p>
            <a:pPr algn="just"/>
            <a:r>
              <a:rPr lang="es-MX" dirty="0" smtClean="0"/>
              <a:t>3 Mujeres que actualmente estudian. Esta población entrevistada seria el 3.1% de las 97 mujeres que estudian.  </a:t>
            </a:r>
          </a:p>
          <a:p>
            <a:pPr algn="just"/>
            <a:r>
              <a:rPr lang="es-MX" dirty="0" smtClean="0"/>
              <a:t>3 Hombres que actualmente trabajan. Esta población entrevistada seria el 3.7% de los 81 hombres que trabajan. </a:t>
            </a:r>
          </a:p>
          <a:p>
            <a:pPr algn="just"/>
            <a:endParaRPr lang="es-MX"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850106"/>
          </a:xfrm>
        </p:spPr>
        <p:txBody>
          <a:bodyPr/>
          <a:lstStyle/>
          <a:p>
            <a:r>
              <a:rPr lang="es-MX" dirty="0" smtClean="0"/>
              <a:t>Objetivo de la Entrevista</a:t>
            </a:r>
            <a:endParaRPr lang="es-MX" dirty="0"/>
          </a:p>
        </p:txBody>
      </p:sp>
      <p:sp>
        <p:nvSpPr>
          <p:cNvPr id="3" name="2 Marcador de contenido"/>
          <p:cNvSpPr>
            <a:spLocks noGrp="1"/>
          </p:cNvSpPr>
          <p:nvPr>
            <p:ph idx="1"/>
          </p:nvPr>
        </p:nvSpPr>
        <p:spPr>
          <a:xfrm>
            <a:off x="457200" y="1124744"/>
            <a:ext cx="8229600" cy="5001419"/>
          </a:xfrm>
        </p:spPr>
        <p:txBody>
          <a:bodyPr/>
          <a:lstStyle/>
          <a:p>
            <a:pPr algn="just"/>
            <a:r>
              <a:rPr lang="es-MX" dirty="0" smtClean="0"/>
              <a:t>Obtener información acerca de la percepción que tienen los jóvenes ante el discurso familiar en torno a los jóvenes consumidores de alcohol así como sus reacciones y participación.</a:t>
            </a:r>
          </a:p>
          <a:p>
            <a:pPr algn="just"/>
            <a:r>
              <a:rPr lang="es-MX" dirty="0" smtClean="0"/>
              <a:t> Obtener una visión respecto a la percepción de la vida del joven y su entorno social.</a:t>
            </a:r>
          </a:p>
          <a:p>
            <a:endParaRPr lang="es-MX"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Guía de Entrevista</a:t>
            </a:r>
            <a:endParaRPr lang="es-MX" dirty="0"/>
          </a:p>
        </p:txBody>
      </p:sp>
      <p:sp>
        <p:nvSpPr>
          <p:cNvPr id="3" name="2 Marcador de contenido"/>
          <p:cNvSpPr>
            <a:spLocks noGrp="1"/>
          </p:cNvSpPr>
          <p:nvPr>
            <p:ph idx="1"/>
          </p:nvPr>
        </p:nvSpPr>
        <p:spPr>
          <a:xfrm>
            <a:off x="457200" y="1196752"/>
            <a:ext cx="8229600" cy="5112608"/>
          </a:xfrm>
        </p:spPr>
        <p:txBody>
          <a:bodyPr>
            <a:normAutofit fontScale="92500" lnSpcReduction="20000"/>
          </a:bodyPr>
          <a:lstStyle/>
          <a:p>
            <a:pPr algn="just"/>
            <a:r>
              <a:rPr lang="es-MX" dirty="0" smtClean="0"/>
              <a:t>Familia: </a:t>
            </a:r>
          </a:p>
          <a:p>
            <a:pPr lvl="0" algn="just"/>
            <a:r>
              <a:rPr lang="es-MX" dirty="0" smtClean="0"/>
              <a:t>¿Cómo te llamas?</a:t>
            </a:r>
          </a:p>
          <a:p>
            <a:pPr lvl="0" algn="just"/>
            <a:r>
              <a:rPr lang="es-MX" dirty="0" smtClean="0"/>
              <a:t>¿Cuántos años tienes?</a:t>
            </a:r>
          </a:p>
          <a:p>
            <a:pPr lvl="0" algn="just"/>
            <a:r>
              <a:rPr lang="es-MX" dirty="0" smtClean="0"/>
              <a:t>¿Desde cuándo vives en las hadas?</a:t>
            </a:r>
          </a:p>
          <a:p>
            <a:pPr lvl="0" algn="just"/>
            <a:r>
              <a:rPr lang="es-MX" dirty="0" smtClean="0"/>
              <a:t>¿Vives con tu familia?</a:t>
            </a:r>
          </a:p>
          <a:p>
            <a:pPr lvl="0" algn="just"/>
            <a:r>
              <a:rPr lang="es-MX" dirty="0" smtClean="0"/>
              <a:t>¿Tienes hermanos? SI___ ¿Cuántas mujeres y cuantos hombres?_______ ¿de qué edades? _________</a:t>
            </a:r>
          </a:p>
          <a:p>
            <a:pPr lvl="0" algn="just"/>
            <a:r>
              <a:rPr lang="es-MX" dirty="0" smtClean="0"/>
              <a:t>¿Tus papas están juntos o separados?</a:t>
            </a:r>
          </a:p>
          <a:p>
            <a:pPr lvl="0" algn="just"/>
            <a:r>
              <a:rPr lang="es-MX" dirty="0" smtClean="0"/>
              <a:t>¿Algún otro familiar que viva contigo a demás de tus papas y hermanos?</a:t>
            </a:r>
          </a:p>
          <a:p>
            <a:pPr lvl="0" algn="just"/>
            <a:r>
              <a:rPr lang="es-MX" dirty="0" smtClean="0"/>
              <a:t>¿Cuántos trabajan en tu familia?  ¿Quiénes?</a:t>
            </a:r>
          </a:p>
          <a:p>
            <a:pPr lvl="0" algn="just"/>
            <a:r>
              <a:rPr lang="es-MX" dirty="0" smtClean="0"/>
              <a:t>¿Cuántos van a la escuela? ¿Quiénes?</a:t>
            </a:r>
          </a:p>
          <a:p>
            <a:endParaRPr lang="es-MX" dirty="0" smtClean="0"/>
          </a:p>
          <a:p>
            <a:endParaRPr lang="es-MX" dirty="0" smtClean="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274042"/>
          </a:xfrm>
        </p:spPr>
        <p:txBody>
          <a:bodyPr>
            <a:normAutofit fontScale="90000"/>
          </a:bodyPr>
          <a:lstStyle/>
          <a:p>
            <a:endParaRPr lang="es-MX" dirty="0"/>
          </a:p>
        </p:txBody>
      </p:sp>
      <p:sp>
        <p:nvSpPr>
          <p:cNvPr id="3" name="2 Marcador de contenido"/>
          <p:cNvSpPr>
            <a:spLocks noGrp="1"/>
          </p:cNvSpPr>
          <p:nvPr>
            <p:ph idx="1"/>
          </p:nvPr>
        </p:nvSpPr>
        <p:spPr>
          <a:xfrm>
            <a:off x="457200" y="692696"/>
            <a:ext cx="8229600" cy="5433467"/>
          </a:xfrm>
        </p:spPr>
        <p:txBody>
          <a:bodyPr>
            <a:normAutofit fontScale="85000" lnSpcReduction="10000"/>
          </a:bodyPr>
          <a:lstStyle/>
          <a:p>
            <a:endParaRPr lang="es-MX" dirty="0" smtClean="0"/>
          </a:p>
          <a:p>
            <a:pPr algn="just"/>
            <a:r>
              <a:rPr lang="es-MX" dirty="0" smtClean="0"/>
              <a:t>Educación: </a:t>
            </a:r>
          </a:p>
          <a:p>
            <a:pPr lvl="0" algn="just"/>
            <a:r>
              <a:rPr lang="es-MX" dirty="0" smtClean="0"/>
              <a:t>¿A qué te dedicas?: Estudia, Trabaja, Ninguna de las dos anteriores o ambas</a:t>
            </a:r>
          </a:p>
          <a:p>
            <a:pPr lvl="0" algn="just"/>
            <a:r>
              <a:rPr lang="es-MX" dirty="0" smtClean="0"/>
              <a:t>¿Qué estudias?, ¿Qué actividades realizas?</a:t>
            </a:r>
          </a:p>
          <a:p>
            <a:pPr lvl="0" algn="just"/>
            <a:r>
              <a:rPr lang="es-MX" dirty="0" smtClean="0"/>
              <a:t>¿En donde estudias?</a:t>
            </a:r>
          </a:p>
          <a:p>
            <a:pPr lvl="0" algn="just"/>
            <a:r>
              <a:rPr lang="es-MX" dirty="0" smtClean="0"/>
              <a:t>¿Cómo te consideras como estudiante? Bueno, Malo, Regular ¿Por qué? </a:t>
            </a:r>
          </a:p>
          <a:p>
            <a:pPr lvl="0" algn="just"/>
            <a:r>
              <a:rPr lang="es-MX" dirty="0" smtClean="0"/>
              <a:t>¿Cuánto tiempo le dedicas a tus estudios, incluyendo las horas de clase?</a:t>
            </a:r>
          </a:p>
          <a:p>
            <a:pPr lvl="0" algn="just"/>
            <a:r>
              <a:rPr lang="es-MX" dirty="0" smtClean="0"/>
              <a:t>¿Qué opinan tus maestros de tu desempeño como estudiante?</a:t>
            </a:r>
          </a:p>
          <a:p>
            <a:pPr lvl="0" algn="just"/>
            <a:r>
              <a:rPr lang="es-MX" dirty="0" smtClean="0"/>
              <a:t>¿Qué crees que digan tus maestros sobre el alcohol?</a:t>
            </a:r>
          </a:p>
          <a:p>
            <a:pPr lvl="0" algn="just"/>
            <a:r>
              <a:rPr lang="es-MX" dirty="0" smtClean="0"/>
              <a:t>¿Has salido a fiestas con tus maestros?</a:t>
            </a:r>
          </a:p>
          <a:p>
            <a:endParaRPr lang="es-MX"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Jóvenes y Alcoholismo</a:t>
            </a:r>
            <a:endParaRPr lang="es-MX" dirty="0"/>
          </a:p>
        </p:txBody>
      </p:sp>
      <p:sp>
        <p:nvSpPr>
          <p:cNvPr id="3" name="2 Marcador de contenido"/>
          <p:cNvSpPr>
            <a:spLocks noGrp="1"/>
          </p:cNvSpPr>
          <p:nvPr>
            <p:ph idx="1"/>
          </p:nvPr>
        </p:nvSpPr>
        <p:spPr/>
        <p:txBody>
          <a:bodyPr/>
          <a:lstStyle/>
          <a:p>
            <a:pPr algn="just"/>
            <a:r>
              <a:rPr lang="es-MX" dirty="0" smtClean="0"/>
              <a:t>Enunciado del Problema</a:t>
            </a:r>
          </a:p>
          <a:p>
            <a:pPr algn="just">
              <a:buNone/>
            </a:pPr>
            <a:endParaRPr lang="es-MX" dirty="0" smtClean="0"/>
          </a:p>
          <a:p>
            <a:pPr algn="just"/>
            <a:r>
              <a:rPr lang="es-MX" dirty="0" smtClean="0"/>
              <a:t>¿Cómo perciben los jóvenes que consumen alcohol la dinámica de la familia que los piensa alcohólicos?</a:t>
            </a:r>
            <a:endParaRPr lang="es-MX"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274042"/>
          </a:xfrm>
        </p:spPr>
        <p:txBody>
          <a:bodyPr>
            <a:normAutofit fontScale="90000"/>
          </a:bodyPr>
          <a:lstStyle/>
          <a:p>
            <a:endParaRPr lang="es-MX" dirty="0"/>
          </a:p>
        </p:txBody>
      </p:sp>
      <p:sp>
        <p:nvSpPr>
          <p:cNvPr id="3" name="2 Marcador de contenido"/>
          <p:cNvSpPr>
            <a:spLocks noGrp="1"/>
          </p:cNvSpPr>
          <p:nvPr>
            <p:ph idx="1"/>
          </p:nvPr>
        </p:nvSpPr>
        <p:spPr>
          <a:xfrm>
            <a:off x="457200" y="764704"/>
            <a:ext cx="8229600" cy="5361459"/>
          </a:xfrm>
        </p:spPr>
        <p:txBody>
          <a:bodyPr>
            <a:normAutofit fontScale="85000" lnSpcReduction="20000"/>
          </a:bodyPr>
          <a:lstStyle/>
          <a:p>
            <a:pPr algn="just"/>
            <a:r>
              <a:rPr lang="es-MX" dirty="0" smtClean="0"/>
              <a:t>Espacio  laboral:</a:t>
            </a:r>
          </a:p>
          <a:p>
            <a:pPr lvl="0" algn="just"/>
            <a:r>
              <a:rPr lang="es-MX" dirty="0" smtClean="0"/>
              <a:t>¿En qué trabajas?</a:t>
            </a:r>
          </a:p>
          <a:p>
            <a:pPr lvl="0" algn="just"/>
            <a:r>
              <a:rPr lang="es-MX" dirty="0" smtClean="0"/>
              <a:t>¿En donde trabajas?</a:t>
            </a:r>
          </a:p>
          <a:p>
            <a:pPr lvl="0" algn="just"/>
            <a:r>
              <a:rPr lang="es-MX" dirty="0" smtClean="0"/>
              <a:t>¿Qué papel desempeñas en tu trabajo?</a:t>
            </a:r>
          </a:p>
          <a:p>
            <a:pPr lvl="0" algn="just"/>
            <a:r>
              <a:rPr lang="es-MX" dirty="0" smtClean="0"/>
              <a:t>¿Consideras a tu trabajo estresante? ¿Por qué?</a:t>
            </a:r>
          </a:p>
          <a:p>
            <a:pPr lvl="0" algn="just"/>
            <a:r>
              <a:rPr lang="es-MX" dirty="0" smtClean="0"/>
              <a:t>¿Cuánto tiempo le dedicas a tu trabajo?</a:t>
            </a:r>
          </a:p>
          <a:p>
            <a:pPr lvl="0" algn="just"/>
            <a:r>
              <a:rPr lang="es-MX" dirty="0" smtClean="0"/>
              <a:t>¿Qué haces normalmente cuando sales de trabajar?</a:t>
            </a:r>
          </a:p>
          <a:p>
            <a:pPr lvl="0" algn="just"/>
            <a:r>
              <a:rPr lang="es-MX" dirty="0" smtClean="0"/>
              <a:t>¿Sales a fiestas con tus compañeros de trabajo?</a:t>
            </a:r>
          </a:p>
          <a:p>
            <a:pPr lvl="0" algn="just"/>
            <a:r>
              <a:rPr lang="es-MX" dirty="0" smtClean="0"/>
              <a:t>¿Tus jefes que piensan del alcohol?</a:t>
            </a:r>
          </a:p>
          <a:p>
            <a:pPr lvl="0" algn="just"/>
            <a:r>
              <a:rPr lang="es-MX" dirty="0" smtClean="0"/>
              <a:t>¿Sales a fiestas con tu jefe?</a:t>
            </a:r>
          </a:p>
          <a:p>
            <a:pPr lvl="0" algn="just"/>
            <a:r>
              <a:rPr lang="es-MX" dirty="0" smtClean="0"/>
              <a:t>¿Sabes si tus compañeros toman? ¿Cuántos aproximadamente?</a:t>
            </a:r>
          </a:p>
          <a:p>
            <a:pPr lvl="0" algn="just"/>
            <a:r>
              <a:rPr lang="es-MX" dirty="0" smtClean="0"/>
              <a:t>¿Después del trabajo sales a fiestas con tus compañeros?</a:t>
            </a:r>
          </a:p>
          <a:p>
            <a:endParaRPr lang="es-MX"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30026"/>
          </a:xfrm>
        </p:spPr>
        <p:txBody>
          <a:bodyPr>
            <a:normAutofit fontScale="90000"/>
          </a:bodyPr>
          <a:lstStyle/>
          <a:p>
            <a:endParaRPr lang="es-MX" dirty="0"/>
          </a:p>
        </p:txBody>
      </p:sp>
      <p:sp>
        <p:nvSpPr>
          <p:cNvPr id="3" name="2 Marcador de contenido"/>
          <p:cNvSpPr>
            <a:spLocks noGrp="1"/>
          </p:cNvSpPr>
          <p:nvPr>
            <p:ph idx="1"/>
          </p:nvPr>
        </p:nvSpPr>
        <p:spPr>
          <a:xfrm>
            <a:off x="457200" y="692696"/>
            <a:ext cx="8229600" cy="5433467"/>
          </a:xfrm>
        </p:spPr>
        <p:txBody>
          <a:bodyPr>
            <a:normAutofit fontScale="77500" lnSpcReduction="20000"/>
          </a:bodyPr>
          <a:lstStyle/>
          <a:p>
            <a:pPr algn="just"/>
            <a:r>
              <a:rPr lang="es-MX" dirty="0" smtClean="0"/>
              <a:t>Relaciones sociales: </a:t>
            </a:r>
          </a:p>
          <a:p>
            <a:pPr lvl="0" algn="just"/>
            <a:r>
              <a:rPr lang="es-MX" dirty="0" smtClean="0"/>
              <a:t>¿Si no trabajas y no estudias a que dedicas tu tiempo?</a:t>
            </a:r>
          </a:p>
          <a:p>
            <a:pPr lvl="0" algn="just"/>
            <a:r>
              <a:rPr lang="es-MX" dirty="0" smtClean="0"/>
              <a:t>Me podrías platicar qué haces cuando sales a divertirte con tus amigos.</a:t>
            </a:r>
          </a:p>
          <a:p>
            <a:pPr lvl="0" algn="just"/>
            <a:r>
              <a:rPr lang="es-MX" dirty="0" smtClean="0"/>
              <a:t>¿Con que frecuencia sales con tus amigos a fiestas, antros, bares etc.?</a:t>
            </a:r>
          </a:p>
          <a:p>
            <a:pPr lvl="0" algn="just"/>
            <a:r>
              <a:rPr lang="es-MX" dirty="0" smtClean="0"/>
              <a:t>¿Qué piensan tus amigos de las personas que toman?</a:t>
            </a:r>
          </a:p>
          <a:p>
            <a:pPr lvl="0" algn="just"/>
            <a:r>
              <a:rPr lang="es-MX" dirty="0" smtClean="0"/>
              <a:t>¿Qué dicen tus amigos de aquellos que no toman?</a:t>
            </a:r>
          </a:p>
          <a:p>
            <a:pPr lvl="0" algn="just"/>
            <a:r>
              <a:rPr lang="es-MX" dirty="0" smtClean="0"/>
              <a:t>¿Cuántos de tus amigos toman?</a:t>
            </a:r>
          </a:p>
          <a:p>
            <a:pPr lvl="0" algn="just"/>
            <a:r>
              <a:rPr lang="es-MX" dirty="0" smtClean="0"/>
              <a:t>¿Cada cuando ves a tus amigos, para salir a fiestas o antros etc.? </a:t>
            </a:r>
          </a:p>
          <a:p>
            <a:pPr lvl="0" algn="just"/>
            <a:r>
              <a:rPr lang="es-MX" dirty="0" smtClean="0"/>
              <a:t>¿Crees que sea diferente una fiesta que no tiene alcohol a una que si tiene? ¿Por qué? </a:t>
            </a:r>
          </a:p>
          <a:p>
            <a:pPr lvl="0" algn="just"/>
            <a:r>
              <a:rPr lang="es-MX" dirty="0" smtClean="0"/>
              <a:t>¿Cuándo sales a fiestas te sientes obligado a tomar por tus amigos?</a:t>
            </a:r>
          </a:p>
          <a:p>
            <a:pPr lvl="0" algn="just"/>
            <a:r>
              <a:rPr lang="es-MX" dirty="0" smtClean="0"/>
              <a:t>¿Solo tomas alcohol cuando sales a fiestas? Si____ No_____ ¿Qué otras bebidas consumes?</a:t>
            </a:r>
            <a:endParaRPr lang="es-MX"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30026"/>
          </a:xfrm>
        </p:spPr>
        <p:txBody>
          <a:bodyPr>
            <a:normAutofit fontScale="90000"/>
          </a:bodyPr>
          <a:lstStyle/>
          <a:p>
            <a:endParaRPr lang="es-MX" dirty="0"/>
          </a:p>
        </p:txBody>
      </p:sp>
      <p:sp>
        <p:nvSpPr>
          <p:cNvPr id="3" name="2 Marcador de contenido"/>
          <p:cNvSpPr>
            <a:spLocks noGrp="1"/>
          </p:cNvSpPr>
          <p:nvPr>
            <p:ph idx="1"/>
          </p:nvPr>
        </p:nvSpPr>
        <p:spPr>
          <a:xfrm>
            <a:off x="457200" y="620688"/>
            <a:ext cx="8229600" cy="5505475"/>
          </a:xfrm>
        </p:spPr>
        <p:txBody>
          <a:bodyPr>
            <a:normAutofit fontScale="92500" lnSpcReduction="10000"/>
          </a:bodyPr>
          <a:lstStyle/>
          <a:p>
            <a:pPr algn="just"/>
            <a:r>
              <a:rPr lang="es-MX" dirty="0" smtClean="0"/>
              <a:t>Ámbito cultural: </a:t>
            </a:r>
          </a:p>
          <a:p>
            <a:pPr lvl="0" algn="just"/>
            <a:r>
              <a:rPr lang="es-MX" dirty="0" smtClean="0"/>
              <a:t>¿Qué piensas del consumo de alcohol como tradición?</a:t>
            </a:r>
          </a:p>
          <a:p>
            <a:pPr lvl="0" algn="just"/>
            <a:r>
              <a:rPr lang="es-MX" dirty="0" smtClean="0"/>
              <a:t>¿Cuándo vas a fiestas familiares se toma alcohol?</a:t>
            </a:r>
          </a:p>
          <a:p>
            <a:pPr lvl="0" algn="just"/>
            <a:r>
              <a:rPr lang="es-MX" dirty="0" smtClean="0"/>
              <a:t>¿Por qué crees que en México se consume alcohol?</a:t>
            </a:r>
          </a:p>
          <a:p>
            <a:pPr lvl="0" algn="just"/>
            <a:r>
              <a:rPr lang="es-MX" dirty="0" smtClean="0"/>
              <a:t>¿Qué opinas del incremento de jóvenes alcohólicos en Querétaro?</a:t>
            </a:r>
          </a:p>
          <a:p>
            <a:pPr lvl="0" algn="just"/>
            <a:r>
              <a:rPr lang="es-MX" dirty="0" smtClean="0"/>
              <a:t>¿A qué crees que se deba este incremento de jóvenes alcohólicos?</a:t>
            </a:r>
          </a:p>
          <a:p>
            <a:pPr lvl="0" algn="just"/>
            <a:r>
              <a:rPr lang="es-MX" dirty="0" smtClean="0"/>
              <a:t>¿Qué opinas de la forma en que hoy en día se divierten los jóvenes?</a:t>
            </a:r>
          </a:p>
          <a:p>
            <a:pPr lvl="0" algn="just"/>
            <a:r>
              <a:rPr lang="es-MX" dirty="0" smtClean="0"/>
              <a:t>¿Para ti cuales son las características que alguien joven </a:t>
            </a:r>
            <a:r>
              <a:rPr lang="es-MX" dirty="0" smtClean="0"/>
              <a:t> alcohólico debe </a:t>
            </a:r>
            <a:r>
              <a:rPr lang="es-MX" dirty="0" smtClean="0"/>
              <a:t>tener?</a:t>
            </a:r>
            <a:endParaRPr lang="es-MX" dirty="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30026"/>
          </a:xfrm>
        </p:spPr>
        <p:txBody>
          <a:bodyPr>
            <a:normAutofit fontScale="90000"/>
          </a:bodyPr>
          <a:lstStyle/>
          <a:p>
            <a:endParaRPr lang="es-MX" dirty="0"/>
          </a:p>
        </p:txBody>
      </p:sp>
      <p:sp>
        <p:nvSpPr>
          <p:cNvPr id="3" name="2 Marcador de contenido"/>
          <p:cNvSpPr>
            <a:spLocks noGrp="1"/>
          </p:cNvSpPr>
          <p:nvPr>
            <p:ph idx="1"/>
          </p:nvPr>
        </p:nvSpPr>
        <p:spPr>
          <a:xfrm>
            <a:off x="457200" y="548680"/>
            <a:ext cx="8229600" cy="5577483"/>
          </a:xfrm>
        </p:spPr>
        <p:txBody>
          <a:bodyPr>
            <a:normAutofit fontScale="92500" lnSpcReduction="10000"/>
          </a:bodyPr>
          <a:lstStyle/>
          <a:p>
            <a:pPr algn="just"/>
            <a:r>
              <a:rPr lang="es-MX" dirty="0" smtClean="0"/>
              <a:t>Institución: </a:t>
            </a:r>
          </a:p>
          <a:p>
            <a:pPr lvl="0" algn="just"/>
            <a:r>
              <a:rPr lang="es-MX" dirty="0" smtClean="0"/>
              <a:t>¿Qué piensas de lo que se dice del alcoholismo en el consejo nacional contra las adicciones? </a:t>
            </a:r>
          </a:p>
          <a:p>
            <a:pPr lvl="0" algn="just"/>
            <a:r>
              <a:rPr lang="es-MX" dirty="0" smtClean="0"/>
              <a:t>¿Qué crees que la secretaria de salud dice sobre el alcoholismo?</a:t>
            </a:r>
          </a:p>
          <a:p>
            <a:pPr lvl="0" algn="just"/>
            <a:r>
              <a:rPr lang="es-MX" dirty="0" smtClean="0"/>
              <a:t>¿Tú cuál crees que sea la preocupación del gobierno ante el problema de los jóvenes alcohólicos?  </a:t>
            </a:r>
          </a:p>
          <a:p>
            <a:pPr lvl="0" algn="just"/>
            <a:r>
              <a:rPr lang="es-MX" dirty="0" smtClean="0"/>
              <a:t>¿Qué opinas de lo que dice la iglesia acerca del consumo en exceso del alcohol?</a:t>
            </a:r>
          </a:p>
          <a:p>
            <a:pPr lvl="0" algn="just"/>
            <a:r>
              <a:rPr lang="es-MX" dirty="0" smtClean="0"/>
              <a:t>¿Tú familia es religiosa?</a:t>
            </a:r>
          </a:p>
          <a:p>
            <a:pPr lvl="0" algn="just"/>
            <a:r>
              <a:rPr lang="es-MX" dirty="0" smtClean="0"/>
              <a:t>¿En qué religión cree?</a:t>
            </a:r>
          </a:p>
          <a:p>
            <a:pPr lvl="0" algn="just"/>
            <a:r>
              <a:rPr lang="es-MX" dirty="0" smtClean="0"/>
              <a:t>¿Cada cuando van a la iglesia?</a:t>
            </a:r>
          </a:p>
          <a:p>
            <a:endParaRPr lang="es-MX" dirty="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58018"/>
          </a:xfrm>
        </p:spPr>
        <p:txBody>
          <a:bodyPr>
            <a:normAutofit fontScale="90000"/>
          </a:bodyPr>
          <a:lstStyle/>
          <a:p>
            <a:endParaRPr lang="es-MX" dirty="0"/>
          </a:p>
        </p:txBody>
      </p:sp>
      <p:sp>
        <p:nvSpPr>
          <p:cNvPr id="3" name="2 Marcador de contenido"/>
          <p:cNvSpPr>
            <a:spLocks noGrp="1"/>
          </p:cNvSpPr>
          <p:nvPr>
            <p:ph idx="1"/>
          </p:nvPr>
        </p:nvSpPr>
        <p:spPr>
          <a:xfrm>
            <a:off x="457200" y="404664"/>
            <a:ext cx="8229600" cy="5721499"/>
          </a:xfrm>
        </p:spPr>
        <p:txBody>
          <a:bodyPr>
            <a:normAutofit/>
          </a:bodyPr>
          <a:lstStyle/>
          <a:p>
            <a:endParaRPr lang="es-MX" dirty="0" smtClean="0"/>
          </a:p>
          <a:p>
            <a:pPr algn="just"/>
            <a:r>
              <a:rPr lang="es-MX" dirty="0" smtClean="0"/>
              <a:t>Alcoholismo: </a:t>
            </a:r>
          </a:p>
          <a:p>
            <a:pPr lvl="0" algn="just"/>
            <a:r>
              <a:rPr lang="es-MX" dirty="0" smtClean="0"/>
              <a:t>¿Para ti que es ser alcohólico?</a:t>
            </a:r>
          </a:p>
          <a:p>
            <a:pPr lvl="0" algn="just"/>
            <a:r>
              <a:rPr lang="es-MX" dirty="0" smtClean="0"/>
              <a:t>¿Qué opinas de las personas que son alcohólicas?</a:t>
            </a:r>
          </a:p>
          <a:p>
            <a:pPr lvl="0" algn="just"/>
            <a:r>
              <a:rPr lang="es-MX" dirty="0" smtClean="0"/>
              <a:t>¿Qué has escuchado de lo que se dice sobre el alcoholismo?</a:t>
            </a:r>
          </a:p>
          <a:p>
            <a:pPr algn="just"/>
            <a:r>
              <a:rPr lang="es-MX" dirty="0" smtClean="0"/>
              <a:t>¿Considerarías alcohólicas a las personas que consumen alcohol en exceso? ¿Por qué?</a:t>
            </a:r>
          </a:p>
          <a:p>
            <a:pPr algn="just"/>
            <a:endParaRPr lang="es-MX" dirty="0" smtClean="0"/>
          </a:p>
          <a:p>
            <a:endParaRPr lang="es-MX"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30026"/>
          </a:xfrm>
        </p:spPr>
        <p:txBody>
          <a:bodyPr>
            <a:normAutofit fontScale="90000"/>
          </a:bodyPr>
          <a:lstStyle/>
          <a:p>
            <a:endParaRPr lang="es-MX" dirty="0"/>
          </a:p>
        </p:txBody>
      </p:sp>
      <p:sp>
        <p:nvSpPr>
          <p:cNvPr id="3" name="2 Marcador de contenido"/>
          <p:cNvSpPr>
            <a:spLocks noGrp="1"/>
          </p:cNvSpPr>
          <p:nvPr>
            <p:ph idx="1"/>
          </p:nvPr>
        </p:nvSpPr>
        <p:spPr>
          <a:xfrm>
            <a:off x="457200" y="548680"/>
            <a:ext cx="8229600" cy="5832648"/>
          </a:xfrm>
        </p:spPr>
        <p:txBody>
          <a:bodyPr>
            <a:normAutofit fontScale="47500" lnSpcReduction="20000"/>
          </a:bodyPr>
          <a:lstStyle/>
          <a:p>
            <a:pPr algn="just"/>
            <a:r>
              <a:rPr lang="es-MX" sz="4000" dirty="0" smtClean="0"/>
              <a:t>Tópico central:</a:t>
            </a:r>
          </a:p>
          <a:p>
            <a:pPr lvl="0" algn="just"/>
            <a:r>
              <a:rPr lang="es-MX" sz="4000" dirty="0" smtClean="0"/>
              <a:t>¿Tomas bebidas alcohólicas?</a:t>
            </a:r>
          </a:p>
          <a:p>
            <a:pPr lvl="0" algn="just"/>
            <a:r>
              <a:rPr lang="es-MX" sz="4000" dirty="0" smtClean="0"/>
              <a:t>¿Qué sensaciones despierta en ti el tomar alcohol?</a:t>
            </a:r>
          </a:p>
          <a:p>
            <a:pPr lvl="0" algn="just"/>
            <a:r>
              <a:rPr lang="es-MX" sz="4000" dirty="0" smtClean="0"/>
              <a:t>¿Tomas alcohol solo o nada más con tus cuates?</a:t>
            </a:r>
          </a:p>
          <a:p>
            <a:pPr lvl="0" algn="just"/>
            <a:r>
              <a:rPr lang="es-MX" sz="4000" dirty="0" smtClean="0"/>
              <a:t>¿Crees que con el paso del tiempo ha ido cambiado tu forma de beber? ¿Por qué?</a:t>
            </a:r>
          </a:p>
          <a:p>
            <a:pPr lvl="0" algn="just"/>
            <a:r>
              <a:rPr lang="es-MX" sz="4000" dirty="0" smtClean="0"/>
              <a:t>¿Qué tipo de alcohol consumes? (cerveza, whisky, vodka, tequila, ron, pulque etc.) </a:t>
            </a:r>
          </a:p>
          <a:p>
            <a:pPr lvl="0" algn="just"/>
            <a:r>
              <a:rPr lang="es-MX" sz="4000" dirty="0" smtClean="0"/>
              <a:t>¿Crees que tu consumo de alcohol es poco, moderado o alto? ¿Por qué?</a:t>
            </a:r>
          </a:p>
          <a:p>
            <a:pPr lvl="0" algn="just"/>
            <a:r>
              <a:rPr lang="es-MX" sz="4000" dirty="0" smtClean="0"/>
              <a:t>¿Alguien en tu familia además de ti toma? ¿Quién?</a:t>
            </a:r>
          </a:p>
          <a:p>
            <a:pPr lvl="0" algn="just"/>
            <a:r>
              <a:rPr lang="es-MX" sz="4000" dirty="0" smtClean="0"/>
              <a:t>¿Qué piensa tu familia de que tomes?</a:t>
            </a:r>
          </a:p>
          <a:p>
            <a:pPr lvl="0" algn="just"/>
            <a:r>
              <a:rPr lang="es-MX" sz="4000" dirty="0" smtClean="0"/>
              <a:t>¿Alguna vez has llegado a tu casa en estado ebriedad? ¿Cuántas veces?  </a:t>
            </a:r>
          </a:p>
          <a:p>
            <a:pPr lvl="0" algn="just"/>
            <a:r>
              <a:rPr lang="es-MX" sz="4000" dirty="0" smtClean="0"/>
              <a:t>Cuando has llegado a tu casa en estado inconveniente ¿Cuál ha sido la reacción de tu familia? </a:t>
            </a:r>
          </a:p>
          <a:p>
            <a:pPr lvl="0" algn="just"/>
            <a:r>
              <a:rPr lang="es-MX" sz="4000" dirty="0" smtClean="0"/>
              <a:t>¿Tu familia ha platicado contigo sobre alguna preocupación que tienen sobre tu forma de beber?</a:t>
            </a:r>
          </a:p>
          <a:p>
            <a:pPr lvl="0" algn="just"/>
            <a:r>
              <a:rPr lang="es-MX" sz="4000" dirty="0" smtClean="0"/>
              <a:t>¿Qué opinión tiene tu familia sobre las personas que son alcohólicas?</a:t>
            </a:r>
          </a:p>
          <a:p>
            <a:pPr lvl="0" algn="just"/>
            <a:r>
              <a:rPr lang="es-MX" sz="4000" dirty="0" smtClean="0"/>
              <a:t>¿Alguien en tu familia ha tenido problemas con el alcohol?</a:t>
            </a:r>
          </a:p>
          <a:p>
            <a:endParaRPr lang="es-MX"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Documentos formales</a:t>
            </a:r>
            <a:endParaRPr lang="es-MX" dirty="0"/>
          </a:p>
        </p:txBody>
      </p:sp>
      <p:sp>
        <p:nvSpPr>
          <p:cNvPr id="3" name="2 Marcador de contenido"/>
          <p:cNvSpPr>
            <a:spLocks noGrp="1"/>
          </p:cNvSpPr>
          <p:nvPr>
            <p:ph idx="1"/>
          </p:nvPr>
        </p:nvSpPr>
        <p:spPr/>
        <p:txBody>
          <a:bodyPr/>
          <a:lstStyle/>
          <a:p>
            <a:pPr algn="just"/>
            <a:r>
              <a:rPr lang="es-MX" dirty="0" smtClean="0"/>
              <a:t>En la encuesta nacional contra las adicciones se puede observar que en el estado de Querétaro hay un índice de ingesta de alcohol alto en hombres y mujeres, hasta llegar a ser el segundo lugar en mujeres alcohólicas y primer lugar en jóvenes alcohólicos a nivel nacional.</a:t>
            </a:r>
          </a:p>
          <a:p>
            <a:endParaRPr lang="es-MX" dirty="0" smtClean="0"/>
          </a:p>
          <a:p>
            <a:pPr>
              <a:buNone/>
            </a:pPr>
            <a:endParaRPr lang="es-MX"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Categorías de la ENA</a:t>
            </a:r>
            <a:endParaRPr lang="es-MX" dirty="0"/>
          </a:p>
        </p:txBody>
      </p:sp>
      <p:sp>
        <p:nvSpPr>
          <p:cNvPr id="3" name="2 Marcador de contenido"/>
          <p:cNvSpPr>
            <a:spLocks noGrp="1"/>
          </p:cNvSpPr>
          <p:nvPr>
            <p:ph idx="1"/>
          </p:nvPr>
        </p:nvSpPr>
        <p:spPr/>
        <p:txBody>
          <a:bodyPr/>
          <a:lstStyle/>
          <a:p>
            <a:pPr algn="just"/>
            <a:r>
              <a:rPr lang="es-MX" dirty="0" smtClean="0"/>
              <a:t>Consumo diario: Consumir diariamente al menos una compa de una bebida con contenido de alcohol.</a:t>
            </a:r>
          </a:p>
          <a:p>
            <a:pPr algn="just"/>
            <a:r>
              <a:rPr lang="es-MX" dirty="0" smtClean="0"/>
              <a:t>Bebedores altos: Aquellas personas que por lo menos alguna vez en su vida han consumido cinco copas o más en una sola ocasión, para los hombres y cuatro o más en una sola ocasión para las mujeres.</a:t>
            </a:r>
          </a:p>
          <a:p>
            <a:pPr>
              <a:buNone/>
            </a:pPr>
            <a:endParaRPr lang="es-MX" dirty="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Categorías de la ENA</a:t>
            </a:r>
            <a:endParaRPr lang="es-MX" dirty="0"/>
          </a:p>
        </p:txBody>
      </p:sp>
      <p:sp>
        <p:nvSpPr>
          <p:cNvPr id="3" name="2 Marcador de contenido"/>
          <p:cNvSpPr>
            <a:spLocks noGrp="1"/>
          </p:cNvSpPr>
          <p:nvPr>
            <p:ph idx="1"/>
          </p:nvPr>
        </p:nvSpPr>
        <p:spPr/>
        <p:txBody>
          <a:bodyPr>
            <a:normAutofit lnSpcReduction="10000"/>
          </a:bodyPr>
          <a:lstStyle/>
          <a:p>
            <a:pPr algn="just"/>
            <a:r>
              <a:rPr lang="es-MX" dirty="0" smtClean="0"/>
              <a:t>Abuso/dependencia al alcohol: Se refiere a una concepción amplia que incluye la presencia de distintos problemas en el área interpersonal , social y laboral, además de algunas manifestaciones físicas, cognoscitivas y del comportamiento que llevan al individuo a un malestar significativo. El criterio se cumple si al menos tres o mas de los síntomas de este consumo problemático, o al menos uno de abuso, están presentes en algún momento repetitivamente.</a:t>
            </a: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dirty="0" smtClean="0"/>
              <a:t>Graficas de la Encuesta Nacional Contra las Adicciones</a:t>
            </a:r>
            <a:endParaRPr lang="es-MX" dirty="0"/>
          </a:p>
        </p:txBody>
      </p:sp>
      <p:graphicFrame>
        <p:nvGraphicFramePr>
          <p:cNvPr id="6" name="5 Marcador de contenido"/>
          <p:cNvGraphicFramePr>
            <a:graphicFrameLocks noGrp="1"/>
          </p:cNvGraphicFramePr>
          <p:nvPr>
            <p:ph idx="1"/>
          </p:nvPr>
        </p:nvGraphicFramePr>
        <p:xfrm>
          <a:off x="457200" y="1600200"/>
          <a:ext cx="8229600" cy="4708525"/>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78098"/>
          </a:xfrm>
        </p:spPr>
        <p:txBody>
          <a:bodyPr>
            <a:normAutofit/>
          </a:bodyPr>
          <a:lstStyle/>
          <a:p>
            <a:r>
              <a:rPr lang="es-MX" dirty="0" smtClean="0"/>
              <a:t>Problema </a:t>
            </a:r>
            <a:endParaRPr lang="es-MX" dirty="0"/>
          </a:p>
        </p:txBody>
      </p:sp>
      <p:sp>
        <p:nvSpPr>
          <p:cNvPr id="3" name="2 Marcador de contenido"/>
          <p:cNvSpPr>
            <a:spLocks noGrp="1"/>
          </p:cNvSpPr>
          <p:nvPr>
            <p:ph idx="1"/>
          </p:nvPr>
        </p:nvSpPr>
        <p:spPr>
          <a:xfrm>
            <a:off x="457200" y="764704"/>
            <a:ext cx="8229600" cy="5361459"/>
          </a:xfrm>
        </p:spPr>
        <p:txBody>
          <a:bodyPr>
            <a:normAutofit fontScale="70000" lnSpcReduction="20000"/>
          </a:bodyPr>
          <a:lstStyle/>
          <a:p>
            <a:endParaRPr lang="es-MX" dirty="0" smtClean="0"/>
          </a:p>
          <a:p>
            <a:pPr algn="just">
              <a:buNone/>
            </a:pPr>
            <a:r>
              <a:rPr lang="es-MX" dirty="0" smtClean="0"/>
              <a:t>		</a:t>
            </a:r>
            <a:r>
              <a:rPr lang="es-MX" sz="3400" dirty="0" smtClean="0"/>
              <a:t>Mi </a:t>
            </a:r>
            <a:r>
              <a:rPr lang="es-MX" sz="3400" dirty="0"/>
              <a:t>investigación parte de la </a:t>
            </a:r>
            <a:r>
              <a:rPr lang="es-MX" sz="3400" i="1" dirty="0" smtClean="0"/>
              <a:t>hipótesis</a:t>
            </a:r>
            <a:r>
              <a:rPr lang="es-MX" sz="3400" dirty="0" smtClean="0"/>
              <a:t> </a:t>
            </a:r>
            <a:r>
              <a:rPr lang="es-MX" sz="3400" dirty="0"/>
              <a:t>de que este incremento de jóvenes </a:t>
            </a:r>
            <a:r>
              <a:rPr lang="es-MX" sz="3400" dirty="0" smtClean="0"/>
              <a:t>alcohólicos </a:t>
            </a:r>
            <a:r>
              <a:rPr lang="es-MX" sz="3400" dirty="0"/>
              <a:t>esta relacionado con la familia, la </a:t>
            </a:r>
            <a:r>
              <a:rPr lang="es-MX" sz="3400" dirty="0" smtClean="0"/>
              <a:t>cultura, </a:t>
            </a:r>
            <a:r>
              <a:rPr lang="es-MX" sz="3400" dirty="0"/>
              <a:t>los amigos, </a:t>
            </a:r>
            <a:r>
              <a:rPr lang="es-MX" sz="3400" dirty="0" smtClean="0"/>
              <a:t>la escuela, el trabajo </a:t>
            </a:r>
            <a:r>
              <a:rPr lang="es-MX" sz="3400" dirty="0"/>
              <a:t>etc.  como factores sociales que forjan identidades, </a:t>
            </a:r>
            <a:r>
              <a:rPr lang="es-MX" sz="3400" dirty="0" smtClean="0"/>
              <a:t>hábitos, percepciones </a:t>
            </a:r>
            <a:r>
              <a:rPr lang="es-MX" sz="3400" dirty="0"/>
              <a:t>etc. En los aspectos culturales </a:t>
            </a:r>
            <a:r>
              <a:rPr lang="es-MX" sz="3400" dirty="0" smtClean="0"/>
              <a:t>se nota el </a:t>
            </a:r>
            <a:r>
              <a:rPr lang="es-MX" sz="3400" dirty="0"/>
              <a:t>consumo de alcohol </a:t>
            </a:r>
            <a:r>
              <a:rPr lang="es-MX" sz="3400" dirty="0" smtClean="0"/>
              <a:t>muy marcado ya que esta </a:t>
            </a:r>
            <a:r>
              <a:rPr lang="es-MX" sz="3400" dirty="0"/>
              <a:t>en todo tipo de eventos sociales, </a:t>
            </a:r>
            <a:r>
              <a:rPr lang="es-MX" sz="3400" dirty="0" smtClean="0"/>
              <a:t>como por ejemplo: En las tradiciones como las fiestas </a:t>
            </a:r>
            <a:r>
              <a:rPr lang="es-MX" sz="3400" dirty="0"/>
              <a:t>patrias</a:t>
            </a:r>
            <a:r>
              <a:rPr lang="es-MX" sz="3400" dirty="0" smtClean="0"/>
              <a:t>, las fiestas familiares, </a:t>
            </a:r>
            <a:r>
              <a:rPr lang="es-MX" sz="3400" dirty="0"/>
              <a:t>fiestas religiosas etc. Y estos eventos pueden darse en todo tipo de espacios, la casa, el antro, el bar, en terrenos, en la calle, en el parque, en salones de fiestas, en la oficina, en la universidad</a:t>
            </a:r>
            <a:r>
              <a:rPr lang="es-MX" sz="3400" dirty="0" smtClean="0"/>
              <a:t>, en la iglesia, </a:t>
            </a:r>
            <a:r>
              <a:rPr lang="es-MX" sz="3400" dirty="0"/>
              <a:t>técnicamente en cualquier parte. Y todo esto forma parte de una larga historia social y cultural de nuestro país, </a:t>
            </a:r>
            <a:r>
              <a:rPr lang="es-MX" sz="3400" dirty="0" smtClean="0"/>
              <a:t>viéndose </a:t>
            </a:r>
            <a:r>
              <a:rPr lang="es-MX" sz="3400" dirty="0"/>
              <a:t>presente en </a:t>
            </a:r>
            <a:r>
              <a:rPr lang="es-MX" sz="3400" dirty="0" smtClean="0"/>
              <a:t>su cultura y su gente.</a:t>
            </a:r>
            <a:endParaRPr lang="es-MX" sz="3400"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MX"/>
          </a:p>
        </p:txBody>
      </p:sp>
      <p:graphicFrame>
        <p:nvGraphicFramePr>
          <p:cNvPr id="4" name="3 Marcador de contenido"/>
          <p:cNvGraphicFramePr>
            <a:graphicFrameLocks noGrp="1"/>
          </p:cNvGraphicFramePr>
          <p:nvPr>
            <p:ph idx="1"/>
          </p:nvPr>
        </p:nvGraphicFramePr>
        <p:xfrm>
          <a:off x="457200" y="1600200"/>
          <a:ext cx="8229600" cy="4708525"/>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78098"/>
          </a:xfrm>
        </p:spPr>
        <p:txBody>
          <a:bodyPr>
            <a:normAutofit/>
          </a:bodyPr>
          <a:lstStyle/>
          <a:p>
            <a:endParaRPr lang="es-MX" dirty="0"/>
          </a:p>
        </p:txBody>
      </p:sp>
      <p:sp>
        <p:nvSpPr>
          <p:cNvPr id="3" name="2 Marcador de contenido"/>
          <p:cNvSpPr>
            <a:spLocks noGrp="1"/>
          </p:cNvSpPr>
          <p:nvPr>
            <p:ph idx="1"/>
          </p:nvPr>
        </p:nvSpPr>
        <p:spPr>
          <a:xfrm>
            <a:off x="457200" y="1052736"/>
            <a:ext cx="8229600" cy="5073427"/>
          </a:xfrm>
        </p:spPr>
        <p:txBody>
          <a:bodyPr>
            <a:normAutofit/>
          </a:bodyPr>
          <a:lstStyle/>
          <a:p>
            <a:r>
              <a:rPr lang="es-MX" dirty="0" smtClean="0">
                <a:hlinkClick r:id="rId2" action="ppaction://hlinkfile"/>
              </a:rPr>
              <a:t>Entrevista: 3</a:t>
            </a:r>
            <a:endParaRPr lang="es-MX" dirty="0" smtClean="0"/>
          </a:p>
          <a:p>
            <a:r>
              <a:rPr lang="es-MX" dirty="0" smtClean="0">
                <a:hlinkClick r:id="rId3" action="ppaction://hlinkfile"/>
              </a:rPr>
              <a:t>ENA</a:t>
            </a:r>
            <a:endParaRPr lang="es-MX" dirty="0" smtClean="0"/>
          </a:p>
          <a:p>
            <a:r>
              <a:rPr lang="es-MX" dirty="0" smtClean="0">
                <a:hlinkClick r:id="rId4" action="ppaction://hlinkfile"/>
              </a:rPr>
              <a:t>INEGI</a:t>
            </a:r>
            <a:endParaRPr lang="es-MX" dirty="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Categorías</a:t>
            </a:r>
            <a:endParaRPr lang="es-MX" dirty="0"/>
          </a:p>
        </p:txBody>
      </p:sp>
      <p:sp>
        <p:nvSpPr>
          <p:cNvPr id="3" name="2 Marcador de contenido"/>
          <p:cNvSpPr>
            <a:spLocks noGrp="1"/>
          </p:cNvSpPr>
          <p:nvPr>
            <p:ph idx="1"/>
          </p:nvPr>
        </p:nvSpPr>
        <p:spPr/>
        <p:txBody>
          <a:bodyPr>
            <a:normAutofit/>
          </a:bodyPr>
          <a:lstStyle/>
          <a:p>
            <a:pPr algn="just"/>
            <a:r>
              <a:rPr lang="es-MX" dirty="0" smtClean="0"/>
              <a:t>Categorías: Alcoholismo y Familia</a:t>
            </a:r>
          </a:p>
          <a:p>
            <a:pPr algn="just"/>
            <a:endParaRPr lang="es-MX" dirty="0" smtClean="0"/>
          </a:p>
          <a:p>
            <a:pPr algn="just"/>
            <a:r>
              <a:rPr lang="es-MX" dirty="0" err="1" smtClean="0"/>
              <a:t>Subcategorías</a:t>
            </a:r>
            <a:r>
              <a:rPr lang="es-MX" dirty="0" smtClean="0"/>
              <a:t>:  Percepción de Alcoholismo, Espacio Laboral, Relaciones sociales, Papá, Mamá, Hermanos e Historia Familiar.</a:t>
            </a:r>
          </a:p>
          <a:p>
            <a:endParaRPr lang="es-MX" dirty="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Categoría</a:t>
            </a:r>
            <a:endParaRPr lang="es-MX" dirty="0"/>
          </a:p>
        </p:txBody>
      </p:sp>
      <p:sp>
        <p:nvSpPr>
          <p:cNvPr id="3" name="2 Marcador de contenido"/>
          <p:cNvSpPr>
            <a:spLocks noGrp="1"/>
          </p:cNvSpPr>
          <p:nvPr>
            <p:ph idx="1"/>
          </p:nvPr>
        </p:nvSpPr>
        <p:spPr/>
        <p:txBody>
          <a:bodyPr/>
          <a:lstStyle/>
          <a:p>
            <a:pPr algn="just"/>
            <a:r>
              <a:rPr lang="es-MX" dirty="0" smtClean="0"/>
              <a:t>Percepción de Alcoholismo:</a:t>
            </a:r>
          </a:p>
          <a:p>
            <a:pPr algn="just"/>
            <a:r>
              <a:rPr lang="es-MX" dirty="0" smtClean="0"/>
              <a:t>Yo siento que ser alcohólico es, para empezar desde la primera gota de alcohol que tomas, eso es ser alcohólico porque no te tomas una gota ¿no? Toda tu vida te vas a tomar dos, tres copas, terminas tomándote algo ¿no? Y ser alcohólico en el aspecto familiar, si es un poco desgastante, si porque (…) llegamos a vivirlo ya, te digo con mi papa, y era estarlo cargando para la casa y así entonces este bueno si (…)</a:t>
            </a:r>
          </a:p>
          <a:p>
            <a:endParaRPr lang="es-MX" dirty="0"/>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Categorías</a:t>
            </a:r>
            <a:endParaRPr lang="es-MX" dirty="0"/>
          </a:p>
        </p:txBody>
      </p:sp>
      <p:sp>
        <p:nvSpPr>
          <p:cNvPr id="8" name="7 Marcador de contenido"/>
          <p:cNvSpPr>
            <a:spLocks noGrp="1"/>
          </p:cNvSpPr>
          <p:nvPr>
            <p:ph idx="1"/>
          </p:nvPr>
        </p:nvSpPr>
        <p:spPr/>
        <p:txBody>
          <a:bodyPr/>
          <a:lstStyle/>
          <a:p>
            <a:pPr algn="just"/>
            <a:r>
              <a:rPr lang="es-MX" dirty="0" smtClean="0"/>
              <a:t>Alcoholismo en el Espacio Laboral:</a:t>
            </a:r>
          </a:p>
          <a:p>
            <a:pPr algn="just"/>
            <a:r>
              <a:rPr lang="es-MX" dirty="0" smtClean="0"/>
              <a:t>Pues como el jefe luego se va temprano los fines de semana, nos quedamos un rato y nos compramos un whisky y nos la pasamos bien y ya después, jalamos para otra parte, de repente le caemos a alguna fiesta o tocada y no la pasamos bien.</a:t>
            </a:r>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Categoría</a:t>
            </a:r>
            <a:endParaRPr lang="es-MX" dirty="0"/>
          </a:p>
        </p:txBody>
      </p:sp>
      <p:sp>
        <p:nvSpPr>
          <p:cNvPr id="3" name="2 Marcador de contenido"/>
          <p:cNvSpPr>
            <a:spLocks noGrp="1"/>
          </p:cNvSpPr>
          <p:nvPr>
            <p:ph idx="1"/>
          </p:nvPr>
        </p:nvSpPr>
        <p:spPr/>
        <p:txBody>
          <a:bodyPr>
            <a:normAutofit lnSpcReduction="10000"/>
          </a:bodyPr>
          <a:lstStyle/>
          <a:p>
            <a:pPr algn="just"/>
            <a:r>
              <a:rPr lang="es-MX" dirty="0" smtClean="0"/>
              <a:t>Alcoholismo en la Relaciones sociales (amigos)</a:t>
            </a:r>
          </a:p>
          <a:p>
            <a:pPr algn="just"/>
            <a:r>
              <a:rPr lang="es-MX" dirty="0" err="1" smtClean="0"/>
              <a:t>Mmm</a:t>
            </a:r>
            <a:r>
              <a:rPr lang="es-MX" dirty="0" smtClean="0"/>
              <a:t> problemas económicos en la familia, o los amigos, así que en el momento por decir este, si estás haciendo algo que no me gusta ahorita, no te lo digo ¿no? Pero ya cuando este tomado, te voy a decir que no me gusto o a lo mejor no te va a parecer y allí se va a crear un problema, por lo mismo que da el golpe, siento que muchos de los casos es lo que hace reactivar esos problemas que traes adentro ¿no?</a:t>
            </a: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Categorías</a:t>
            </a:r>
            <a:endParaRPr lang="es-MX" dirty="0"/>
          </a:p>
        </p:txBody>
      </p:sp>
      <p:sp>
        <p:nvSpPr>
          <p:cNvPr id="3" name="2 Marcador de contenido"/>
          <p:cNvSpPr>
            <a:spLocks noGrp="1"/>
          </p:cNvSpPr>
          <p:nvPr>
            <p:ph idx="1"/>
          </p:nvPr>
        </p:nvSpPr>
        <p:spPr>
          <a:xfrm>
            <a:off x="457200" y="1268760"/>
            <a:ext cx="8229600" cy="4857403"/>
          </a:xfrm>
        </p:spPr>
        <p:txBody>
          <a:bodyPr>
            <a:normAutofit/>
          </a:bodyPr>
          <a:lstStyle/>
          <a:p>
            <a:pPr algn="just"/>
            <a:r>
              <a:rPr lang="es-MX" dirty="0" smtClean="0"/>
              <a:t>Papá</a:t>
            </a:r>
          </a:p>
          <a:p>
            <a:pPr algn="just"/>
            <a:r>
              <a:rPr lang="es-MX" dirty="0" smtClean="0"/>
              <a:t>Me gusta porque me la paso bien con mis amigos y es como un aliviane después de una semana de trabajo, pues uno quiere divertirse, también es por costumbre ya que pues mi papa que en paz descanse tomaba y luego me iba con él al bar y a esas cosas.</a:t>
            </a:r>
            <a:endParaRPr lang="es-MX" dirty="0"/>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922114"/>
          </a:xfrm>
        </p:spPr>
        <p:txBody>
          <a:bodyPr/>
          <a:lstStyle/>
          <a:p>
            <a:r>
              <a:rPr lang="es-MX" dirty="0" smtClean="0"/>
              <a:t>Categorías</a:t>
            </a:r>
            <a:endParaRPr lang="es-MX" dirty="0"/>
          </a:p>
        </p:txBody>
      </p:sp>
      <p:sp>
        <p:nvSpPr>
          <p:cNvPr id="3" name="2 Marcador de contenido"/>
          <p:cNvSpPr>
            <a:spLocks noGrp="1"/>
          </p:cNvSpPr>
          <p:nvPr>
            <p:ph idx="1"/>
          </p:nvPr>
        </p:nvSpPr>
        <p:spPr>
          <a:xfrm>
            <a:off x="457200" y="1196752"/>
            <a:ext cx="8229600" cy="4929411"/>
          </a:xfrm>
        </p:spPr>
        <p:txBody>
          <a:bodyPr/>
          <a:lstStyle/>
          <a:p>
            <a:pPr algn="just"/>
            <a:r>
              <a:rPr lang="es-MX" dirty="0" smtClean="0"/>
              <a:t>Mamá</a:t>
            </a:r>
          </a:p>
          <a:p>
            <a:pPr algn="just"/>
            <a:r>
              <a:rPr lang="es-MX" dirty="0" smtClean="0"/>
              <a:t>Pues si no le agrada que tomemos, y hemos platicado de eso y a veces cuando discutimos nos pone ejemplos de lo que paso con mi papá, pero cuando esta de buenas no se apura tanto sabe que somos responsables.</a:t>
            </a:r>
          </a:p>
          <a:p>
            <a:endParaRPr lang="es-MX" dirty="0"/>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Categorías</a:t>
            </a:r>
            <a:endParaRPr lang="es-MX" dirty="0"/>
          </a:p>
        </p:txBody>
      </p:sp>
      <p:sp>
        <p:nvSpPr>
          <p:cNvPr id="3" name="2 Marcador de contenido"/>
          <p:cNvSpPr>
            <a:spLocks noGrp="1"/>
          </p:cNvSpPr>
          <p:nvPr>
            <p:ph idx="1"/>
          </p:nvPr>
        </p:nvSpPr>
        <p:spPr/>
        <p:txBody>
          <a:bodyPr/>
          <a:lstStyle/>
          <a:p>
            <a:pPr algn="just"/>
            <a:r>
              <a:rPr lang="es-MX" dirty="0" smtClean="0"/>
              <a:t>Hermanos</a:t>
            </a:r>
          </a:p>
          <a:p>
            <a:pPr algn="just"/>
            <a:r>
              <a:rPr lang="es-MX" dirty="0" smtClean="0"/>
              <a:t>Pues muy mal, todos nos pusimos muy tristes, mi papá era una persona muy responsable y muy querido en la escuela, el trabajaba como director, y pues a todos nos cayo muy mal la noticia y cuando lo internamos pues si fue muy difícil, el ver a mi papá todo decaído, sin poderse mover, pálido, si</a:t>
            </a:r>
          </a:p>
          <a:p>
            <a:endParaRPr lang="es-MX" dirty="0"/>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Categorías</a:t>
            </a:r>
            <a:endParaRPr lang="es-MX" dirty="0"/>
          </a:p>
        </p:txBody>
      </p:sp>
      <p:sp>
        <p:nvSpPr>
          <p:cNvPr id="3" name="2 Marcador de contenido"/>
          <p:cNvSpPr>
            <a:spLocks noGrp="1"/>
          </p:cNvSpPr>
          <p:nvPr>
            <p:ph idx="1"/>
          </p:nvPr>
        </p:nvSpPr>
        <p:spPr/>
        <p:txBody>
          <a:bodyPr/>
          <a:lstStyle/>
          <a:p>
            <a:pPr algn="just"/>
            <a:r>
              <a:rPr lang="es-MX" dirty="0" smtClean="0"/>
              <a:t>Historia Familiar</a:t>
            </a:r>
          </a:p>
          <a:p>
            <a:pPr algn="just"/>
            <a:r>
              <a:rPr lang="es-MX" dirty="0" smtClean="0"/>
              <a:t>Papá murió de alcoholismo, de una enfermedad del alcoholismo, le dio, como se dice, </a:t>
            </a:r>
            <a:r>
              <a:rPr lang="es-MX" dirty="0" err="1" smtClean="0"/>
              <a:t>mmmmm</a:t>
            </a:r>
            <a:r>
              <a:rPr lang="es-MX" dirty="0" smtClean="0"/>
              <a:t> cirrosis y  después de un mes de haberlo internado en el hospital falleció desgraciadamente.</a:t>
            </a:r>
            <a:endParaRPr lang="es-MX"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30026"/>
          </a:xfrm>
        </p:spPr>
        <p:txBody>
          <a:bodyPr>
            <a:normAutofit fontScale="90000"/>
          </a:bodyPr>
          <a:lstStyle/>
          <a:p>
            <a:endParaRPr lang="es-MX" dirty="0"/>
          </a:p>
        </p:txBody>
      </p:sp>
      <p:sp>
        <p:nvSpPr>
          <p:cNvPr id="3" name="2 Marcador de contenido"/>
          <p:cNvSpPr>
            <a:spLocks noGrp="1"/>
          </p:cNvSpPr>
          <p:nvPr>
            <p:ph idx="1"/>
          </p:nvPr>
        </p:nvSpPr>
        <p:spPr>
          <a:xfrm>
            <a:off x="457200" y="692696"/>
            <a:ext cx="8229600" cy="5688632"/>
          </a:xfrm>
        </p:spPr>
        <p:txBody>
          <a:bodyPr>
            <a:normAutofit fontScale="92500" lnSpcReduction="10000"/>
          </a:bodyPr>
          <a:lstStyle/>
          <a:p>
            <a:pPr algn="just"/>
            <a:r>
              <a:rPr lang="es-MX" dirty="0" smtClean="0"/>
              <a:t>Con respecto a la importancia de la familia, tengo que señalar que juega un papel importante pero “no definitivo” en el actuar y la percepción de cada uno de los integrantes. La importancia radica, “en este diagnostico etnográfico”, en los hijos y cuando estos son introducidos a la sociedad y a su cultura, ya que vienen a integrarse a una sociedad que acepta, castiga y regula comportamientos, actividades y formas de pensar dentro de un control previamente establecido por sus instituciones, tradiciones, y su gente. Y en un primer momento todo forma parte de la familia, que ya estará atravesada por todos los factores sociales y culturales que luego se impondrán en los hijos para su inserción en la sociedad.</a:t>
            </a:r>
            <a:endParaRPr lang="es-MX" dirty="0"/>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Gracias por su atención</a:t>
            </a:r>
            <a:endParaRPr lang="es-MX" dirty="0"/>
          </a:p>
        </p:txBody>
      </p:sp>
      <p:pic>
        <p:nvPicPr>
          <p:cNvPr id="4" name="3 Marcador de contenido" descr="Bachiller Reunion.jpg"/>
          <p:cNvPicPr>
            <a:picLocks noGrp="1" noChangeAspect="1"/>
          </p:cNvPicPr>
          <p:nvPr>
            <p:ph idx="1"/>
          </p:nvPr>
        </p:nvPicPr>
        <p:blipFill>
          <a:blip r:embed="rId2" cstate="print"/>
          <a:stretch>
            <a:fillRect/>
          </a:stretch>
        </p:blipFill>
        <p:spPr>
          <a:xfrm>
            <a:off x="1187624" y="1484784"/>
            <a:ext cx="6696744" cy="4680520"/>
          </a:xfrm>
        </p:spPr>
      </p:pic>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Conceptos</a:t>
            </a:r>
            <a:endParaRPr lang="es-MX" dirty="0"/>
          </a:p>
        </p:txBody>
      </p:sp>
      <p:sp>
        <p:nvSpPr>
          <p:cNvPr id="3" name="2 Marcador de contenido"/>
          <p:cNvSpPr>
            <a:spLocks noGrp="1"/>
          </p:cNvSpPr>
          <p:nvPr>
            <p:ph idx="1"/>
          </p:nvPr>
        </p:nvSpPr>
        <p:spPr/>
        <p:txBody>
          <a:bodyPr>
            <a:normAutofit fontScale="77500" lnSpcReduction="20000"/>
          </a:bodyPr>
          <a:lstStyle/>
          <a:p>
            <a:pPr algn="just"/>
            <a:r>
              <a:rPr lang="es-MX" dirty="0" smtClean="0"/>
              <a:t>Familia: La familia humana, no la animal, es entonces la base y condición necesaria de reproducción de la especie; gracias a ella la progenie puede sobrevivir, y donde cada uno de los padres ocupa un lugar esencial a desarrollar. Con todo, Lacan encuentra que la encomienda de la madre es mucho más cercana al orden natural que la del padre, que más bien es efecto de la evolución sociocultural. Entre todos los grupos humanos, la familia desempeña un papel primordial en la trasmisión de la cultura.  De ese modo, gobierna los procesos fundamentales del desarrollo psíquico  y en un marco más amplio, trasmite estructuras de conducta y representación cuyo desempeño desborda los límites de la conciencia. De ese modo, instaura una continuidad psíquica entre las generaciones cuya causalidad es de orden mental.</a:t>
            </a:r>
            <a:endParaRPr lang="es-MX"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Conceptos</a:t>
            </a:r>
            <a:endParaRPr lang="es-MX" dirty="0"/>
          </a:p>
        </p:txBody>
      </p:sp>
      <p:sp>
        <p:nvSpPr>
          <p:cNvPr id="3" name="2 Marcador de contenido"/>
          <p:cNvSpPr>
            <a:spLocks noGrp="1"/>
          </p:cNvSpPr>
          <p:nvPr>
            <p:ph idx="1"/>
          </p:nvPr>
        </p:nvSpPr>
        <p:spPr/>
        <p:txBody>
          <a:bodyPr>
            <a:normAutofit fontScale="92500" lnSpcReduction="10000"/>
          </a:bodyPr>
          <a:lstStyle/>
          <a:p>
            <a:pPr algn="just"/>
            <a:r>
              <a:rPr lang="es-MX" dirty="0" smtClean="0"/>
              <a:t>La juventud es el periodo de cambio comprendido entre la pubertad  y la edad adulta. El joven o adolescente está sexualmente desarrollado, pero carece de necesaria experiencia y la madurez emocional para tratar con equidad todos los problemas que caracterizan la vida adulta. En consecuencia muchos jóvenes encuentran dificultades y caen fácilmente en actitudes depresivas en razón de algunas situaciones. Particularmente las mujeres deben asimilar la experiencia de la menstruación, que a veces es desagradable y para algunas resulta perturbadora.  </a:t>
            </a:r>
          </a:p>
          <a:p>
            <a:endParaRPr lang="es-MX"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Definición de Alcoholismo</a:t>
            </a:r>
            <a:endParaRPr lang="es-MX" dirty="0"/>
          </a:p>
        </p:txBody>
      </p:sp>
      <p:sp>
        <p:nvSpPr>
          <p:cNvPr id="3" name="2 Marcador de contenido"/>
          <p:cNvSpPr>
            <a:spLocks noGrp="1"/>
          </p:cNvSpPr>
          <p:nvPr>
            <p:ph idx="1"/>
          </p:nvPr>
        </p:nvSpPr>
        <p:spPr/>
        <p:txBody>
          <a:bodyPr/>
          <a:lstStyle/>
          <a:p>
            <a:pPr algn="just"/>
            <a:r>
              <a:rPr lang="es-MX" i="1" dirty="0" smtClean="0"/>
              <a:t>El alcoholismo es una enfermedad crónica, un desorden de la conducta caracterizado por la ingestión repetida de bebidas alcohólicas hasta el punto de que excede a lo que está socialmente aceptado y que interfiere con la salud del bebedor, así como con sus relaciones interpersonales o con su capacidad para el “trabajo”. (Mark Keller-1958)</a:t>
            </a:r>
            <a:endParaRPr lang="es-MX"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Objetivos del Diagnostico</a:t>
            </a:r>
            <a:endParaRPr lang="es-MX" dirty="0"/>
          </a:p>
        </p:txBody>
      </p:sp>
      <p:sp>
        <p:nvSpPr>
          <p:cNvPr id="3" name="2 Marcador de contenido"/>
          <p:cNvSpPr>
            <a:spLocks noGrp="1"/>
          </p:cNvSpPr>
          <p:nvPr>
            <p:ph idx="1"/>
          </p:nvPr>
        </p:nvSpPr>
        <p:spPr/>
        <p:txBody>
          <a:bodyPr/>
          <a:lstStyle/>
          <a:p>
            <a:pPr algn="just"/>
            <a:r>
              <a:rPr lang="es-MX" dirty="0" smtClean="0"/>
              <a:t>Conocer cómo repercute en los jóvenes el ser pensados como alcohólicos por su familia al relacionarse con otras personas en los espacios de encuentros sociales. </a:t>
            </a:r>
          </a:p>
          <a:p>
            <a:pPr algn="just"/>
            <a:r>
              <a:rPr lang="es-MX" dirty="0" smtClean="0"/>
              <a:t>Conocer cómo este tipo de pensamiento funge en ellos como organizador y creador de vínculos al ser etiquetados como alcohólicos. </a:t>
            </a:r>
            <a:endParaRPr lang="es-MX"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Población </a:t>
            </a:r>
            <a:endParaRPr lang="es-MX" dirty="0"/>
          </a:p>
        </p:txBody>
      </p:sp>
      <p:sp>
        <p:nvSpPr>
          <p:cNvPr id="3" name="2 Marcador de contenido"/>
          <p:cNvSpPr>
            <a:spLocks noGrp="1"/>
          </p:cNvSpPr>
          <p:nvPr>
            <p:ph idx="1"/>
          </p:nvPr>
        </p:nvSpPr>
        <p:spPr>
          <a:xfrm>
            <a:off x="457200" y="1268760"/>
            <a:ext cx="8229600" cy="4857403"/>
          </a:xfrm>
        </p:spPr>
        <p:txBody>
          <a:bodyPr>
            <a:normAutofit fontScale="92500"/>
          </a:bodyPr>
          <a:lstStyle/>
          <a:p>
            <a:r>
              <a:rPr lang="es-MX" dirty="0" smtClean="0"/>
              <a:t>Hombres y Mujeres</a:t>
            </a:r>
          </a:p>
          <a:p>
            <a:r>
              <a:rPr lang="es-MX" dirty="0" smtClean="0"/>
              <a:t>Jóvenes solteros de 15 a 25 años que vivan con sus padres, ingieran alcohol y hayan llegado en estado de ebriedad por lo menos una vez.</a:t>
            </a:r>
          </a:p>
          <a:p>
            <a:r>
              <a:rPr lang="es-MX" dirty="0" smtClean="0"/>
              <a:t>Con estudios mínimos de secundaria en adelante</a:t>
            </a:r>
          </a:p>
          <a:p>
            <a:r>
              <a:rPr lang="es-MX" dirty="0" smtClean="0"/>
              <a:t>Lugar: las hadas nivel socioeconómico de clase media, con ingresos de 4 a 10 mil pesos mensuales aproximadamente.</a:t>
            </a:r>
          </a:p>
          <a:p>
            <a:r>
              <a:rPr lang="es-MX" dirty="0" smtClean="0"/>
              <a:t>Su ubicación es al norte, a lados de av. Corregidora norte y Bernardo Quintana, abajo  Av. Universidad y Av. Industrialización por la parte de arriba. </a:t>
            </a:r>
          </a:p>
          <a:p>
            <a:endParaRPr lang="es-MX"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Vértice">
  <a:themeElements>
    <a:clrScheme name="Vértice">
      <a:dk1>
        <a:sysClr val="windowText" lastClr="000000"/>
      </a:dk1>
      <a:lt1>
        <a:sysClr val="window" lastClr="FFFFF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Vértice">
      <a:majorFont>
        <a:latin typeface="Lucida Sans"/>
        <a:ea typeface=""/>
        <a:cs typeface=""/>
        <a:font script="Grek" typeface="Arial"/>
        <a:font script="Cyrl" typeface="Arial"/>
        <a:font script="Jpan" typeface="HG丸ｺﾞｼｯｸM-PRO"/>
        <a:font script="Hang" typeface="휴먼옛체"/>
        <a:font script="Hans" typeface="黑体"/>
        <a:font script="Hant" typeface="微軟正黑體"/>
        <a:font script="Arab" typeface="Tahoma"/>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Book Antiqua"/>
        <a:ea typeface=""/>
        <a:cs typeface=""/>
        <a:font script="Grek" typeface="Times New Roman"/>
        <a:font script="Cyrl" typeface="Times New Roman"/>
        <a:font script="Jpan" typeface="HG明朝B"/>
        <a:font script="Hang" typeface="돋움"/>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Vértice">
      <a:fillStyleLst>
        <a:solidFill>
          <a:schemeClr val="phClr"/>
        </a:solidFill>
        <a:gradFill rotWithShape="1">
          <a:gsLst>
            <a:gs pos="20000">
              <a:schemeClr val="phClr">
                <a:tint val="9000"/>
              </a:schemeClr>
            </a:gs>
            <a:gs pos="100000">
              <a:schemeClr val="phClr">
                <a:tint val="70000"/>
                <a:satMod val="100000"/>
              </a:schemeClr>
            </a:gs>
          </a:gsLst>
          <a:path path="circle">
            <a:fillToRect l="-15000" t="-15000" r="115000" b="115000"/>
          </a:path>
        </a:gradFill>
        <a:gradFill rotWithShape="1">
          <a:gsLst>
            <a:gs pos="0">
              <a:schemeClr val="phClr">
                <a:shade val="60000"/>
              </a:schemeClr>
            </a:gs>
            <a:gs pos="33000">
              <a:schemeClr val="phClr">
                <a:tint val="86500"/>
              </a:schemeClr>
            </a:gs>
            <a:gs pos="46750">
              <a:schemeClr val="phClr">
                <a:tint val="71000"/>
                <a:satMod val="112000"/>
              </a:schemeClr>
            </a:gs>
            <a:gs pos="53000">
              <a:schemeClr val="phClr">
                <a:tint val="71000"/>
                <a:satMod val="112000"/>
              </a:schemeClr>
            </a:gs>
            <a:gs pos="68000">
              <a:schemeClr val="phClr">
                <a:tint val="86000"/>
              </a:schemeClr>
            </a:gs>
            <a:gs pos="100000">
              <a:schemeClr val="phClr">
                <a:shade val="60000"/>
              </a:schemeClr>
            </a:gs>
          </a:gsLst>
          <a:lin ang="8350000" scaled="1"/>
        </a:gradFill>
      </a:fillStyleLst>
      <a:lnStyleLst>
        <a:ln w="9525" cap="flat" cmpd="sng" algn="ctr">
          <a:solidFill>
            <a:schemeClr val="phClr">
              <a:shade val="48000"/>
              <a:satMod val="11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130000" dist="101600" dir="2700000" algn="tl" rotWithShape="0">
              <a:srgbClr val="000000">
                <a:alpha val="35000"/>
              </a:srgbClr>
            </a:outerShdw>
          </a:effectLst>
        </a:effectStyle>
        <a:effectStyle>
          <a:effectLst>
            <a:outerShdw blurRad="190500" dist="228600" dir="2700000" sy="90000" rotWithShape="0">
              <a:srgbClr val="000000">
                <a:alpha val="25500"/>
              </a:srgbClr>
            </a:outerShdw>
          </a:effectLst>
        </a:effectStyle>
        <a:effectStyle>
          <a:effectLst>
            <a:outerShdw blurRad="190500" dist="228600" dir="2700000" sy="90000" rotWithShape="0">
              <a:srgbClr val="000000">
                <a:alpha val="25500"/>
              </a:srgbClr>
            </a:outerShdw>
          </a:effectLst>
          <a:scene3d>
            <a:camera prst="orthographicFront" fov="0">
              <a:rot lat="0" lon="0" rev="0"/>
            </a:camera>
            <a:lightRig rig="soft" dir="tl">
              <a:rot lat="0" lon="0" rev="20100000"/>
            </a:lightRig>
          </a:scene3d>
          <a:sp3d>
            <a:bevelT w="50800" h="50800"/>
          </a:sp3d>
        </a:effectStyle>
      </a:effectStyleLst>
      <a:bgFillStyleLst>
        <a:solidFill>
          <a:schemeClr val="phClr"/>
        </a:solidFill>
        <a:gradFill rotWithShape="1">
          <a:gsLst>
            <a:gs pos="0">
              <a:schemeClr val="phClr">
                <a:tint val="50000"/>
                <a:satMod val="180000"/>
              </a:schemeClr>
            </a:gs>
            <a:gs pos="100000">
              <a:schemeClr val="phClr">
                <a:shade val="45000"/>
                <a:satMod val="120000"/>
              </a:schemeClr>
            </a:gs>
          </a:gsLst>
          <a:path path="circle">
            <a:fillToRect r="100000" b="100000"/>
          </a:path>
        </a:gradFill>
        <a:blipFill>
          <a:blip xmlns:r="http://schemas.openxmlformats.org/officeDocument/2006/relationships" r:embed="rId1">
            <a:duotone>
              <a:schemeClr val="phClr">
                <a:shade val="3000"/>
                <a:satMod val="110000"/>
              </a:schemeClr>
              <a:schemeClr val="phClr">
                <a:tint val="60000"/>
                <a:satMod val="425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921</TotalTime>
  <Words>2521</Words>
  <Application>Microsoft Office PowerPoint</Application>
  <PresentationFormat>Presentación en pantalla (4:3)</PresentationFormat>
  <Paragraphs>263</Paragraphs>
  <Slides>40</Slides>
  <Notes>0</Notes>
  <HiddenSlides>0</HiddenSlides>
  <MMClips>0</MMClips>
  <ScaleCrop>false</ScaleCrop>
  <HeadingPairs>
    <vt:vector size="4" baseType="variant">
      <vt:variant>
        <vt:lpstr>Tema</vt:lpstr>
      </vt:variant>
      <vt:variant>
        <vt:i4>1</vt:i4>
      </vt:variant>
      <vt:variant>
        <vt:lpstr>Títulos de diapositiva</vt:lpstr>
      </vt:variant>
      <vt:variant>
        <vt:i4>40</vt:i4>
      </vt:variant>
    </vt:vector>
  </HeadingPairs>
  <TitlesOfParts>
    <vt:vector size="41" baseType="lpstr">
      <vt:lpstr>Vértice</vt:lpstr>
      <vt:lpstr>Diagnostico Etnográfico </vt:lpstr>
      <vt:lpstr>Jóvenes y Alcoholismo</vt:lpstr>
      <vt:lpstr>Problema </vt:lpstr>
      <vt:lpstr>Diapositiva 4</vt:lpstr>
      <vt:lpstr>Conceptos</vt:lpstr>
      <vt:lpstr>Conceptos</vt:lpstr>
      <vt:lpstr>Definición de Alcoholismo</vt:lpstr>
      <vt:lpstr>Objetivos del Diagnostico</vt:lpstr>
      <vt:lpstr>Población </vt:lpstr>
      <vt:lpstr>Observación</vt:lpstr>
      <vt:lpstr>|</vt:lpstr>
      <vt:lpstr> </vt:lpstr>
      <vt:lpstr>Diapositiva 13</vt:lpstr>
      <vt:lpstr>Metodología</vt:lpstr>
      <vt:lpstr>Metodología</vt:lpstr>
      <vt:lpstr>Diapositiva 16</vt:lpstr>
      <vt:lpstr>Objetivo de la Entrevista</vt:lpstr>
      <vt:lpstr>Guía de Entrevista</vt:lpstr>
      <vt:lpstr>Diapositiva 19</vt:lpstr>
      <vt:lpstr>Diapositiva 20</vt:lpstr>
      <vt:lpstr>Diapositiva 21</vt:lpstr>
      <vt:lpstr>Diapositiva 22</vt:lpstr>
      <vt:lpstr>Diapositiva 23</vt:lpstr>
      <vt:lpstr>Diapositiva 24</vt:lpstr>
      <vt:lpstr>Diapositiva 25</vt:lpstr>
      <vt:lpstr>Documentos formales</vt:lpstr>
      <vt:lpstr>Categorías de la ENA</vt:lpstr>
      <vt:lpstr>Categorías de la ENA</vt:lpstr>
      <vt:lpstr>Graficas de la Encuesta Nacional Contra las Adicciones</vt:lpstr>
      <vt:lpstr>Diapositiva 30</vt:lpstr>
      <vt:lpstr>Diapositiva 31</vt:lpstr>
      <vt:lpstr>Categorías</vt:lpstr>
      <vt:lpstr>Categoría</vt:lpstr>
      <vt:lpstr>Categorías</vt:lpstr>
      <vt:lpstr>Categoría</vt:lpstr>
      <vt:lpstr>Categorías</vt:lpstr>
      <vt:lpstr>Categorías</vt:lpstr>
      <vt:lpstr>Categorías</vt:lpstr>
      <vt:lpstr>Categorías</vt:lpstr>
      <vt:lpstr>Gracias por su atención</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Diagnostico Etnográfico </dc:title>
  <dc:creator>Rodrigo Vega Ibarra</dc:creator>
  <cp:lastModifiedBy>Rodrigo Vega Ibarra</cp:lastModifiedBy>
  <cp:revision>12</cp:revision>
  <dcterms:created xsi:type="dcterms:W3CDTF">2010-11-03T20:03:47Z</dcterms:created>
  <dcterms:modified xsi:type="dcterms:W3CDTF">2010-11-08T06:04:11Z</dcterms:modified>
</cp:coreProperties>
</file>

<file path=docProps/thumbnail.jpeg>
</file>